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3" r:id="rId1"/>
  </p:sldMasterIdLst>
  <p:sldIdLst>
    <p:sldId id="259" r:id="rId2"/>
    <p:sldId id="256" r:id="rId3"/>
    <p:sldId id="257" r:id="rId4"/>
    <p:sldId id="260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61" r:id="rId13"/>
    <p:sldId id="265" r:id="rId14"/>
    <p:sldId id="262" r:id="rId15"/>
    <p:sldId id="266" r:id="rId16"/>
    <p:sldId id="267" r:id="rId17"/>
    <p:sldId id="281" r:id="rId18"/>
    <p:sldId id="270" r:id="rId19"/>
    <p:sldId id="271" r:id="rId20"/>
    <p:sldId id="272" r:id="rId21"/>
    <p:sldId id="278" r:id="rId22"/>
    <p:sldId id="273" r:id="rId23"/>
    <p:sldId id="274" r:id="rId24"/>
    <p:sldId id="293" r:id="rId25"/>
    <p:sldId id="275" r:id="rId26"/>
    <p:sldId id="276" r:id="rId27"/>
    <p:sldId id="277" r:id="rId28"/>
    <p:sldId id="268" r:id="rId29"/>
    <p:sldId id="279" r:id="rId30"/>
    <p:sldId id="280" r:id="rId31"/>
    <p:sldId id="269" r:id="rId32"/>
    <p:sldId id="282" r:id="rId33"/>
    <p:sldId id="283" r:id="rId34"/>
    <p:sldId id="284" r:id="rId35"/>
    <p:sldId id="285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2" r:id="rId64"/>
    <p:sldId id="325" r:id="rId65"/>
    <p:sldId id="323" r:id="rId66"/>
    <p:sldId id="321" r:id="rId6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DB6B7-42C7-43A1-A770-ED9A4ED17A46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3B8C53D-BA1F-4679-B5EF-DA65637B9A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124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DB6B7-42C7-43A1-A770-ED9A4ED17A46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3B8C53D-BA1F-4679-B5EF-DA65637B9A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392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DB6B7-42C7-43A1-A770-ED9A4ED17A46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3B8C53D-BA1F-4679-B5EF-DA65637B9A1F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16353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DB6B7-42C7-43A1-A770-ED9A4ED17A46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3B8C53D-BA1F-4679-B5EF-DA65637B9A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366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DB6B7-42C7-43A1-A770-ED9A4ED17A46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3B8C53D-BA1F-4679-B5EF-DA65637B9A1F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039499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DB6B7-42C7-43A1-A770-ED9A4ED17A46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3B8C53D-BA1F-4679-B5EF-DA65637B9A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401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DB6B7-42C7-43A1-A770-ED9A4ED17A46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C53D-BA1F-4679-B5EF-DA65637B9A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18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DB6B7-42C7-43A1-A770-ED9A4ED17A46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C53D-BA1F-4679-B5EF-DA65637B9A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899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DB6B7-42C7-43A1-A770-ED9A4ED17A46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C53D-BA1F-4679-B5EF-DA65637B9A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626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DB6B7-42C7-43A1-A770-ED9A4ED17A46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3B8C53D-BA1F-4679-B5EF-DA65637B9A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567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DB6B7-42C7-43A1-A770-ED9A4ED17A46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3B8C53D-BA1F-4679-B5EF-DA65637B9A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347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DB6B7-42C7-43A1-A770-ED9A4ED17A46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3B8C53D-BA1F-4679-B5EF-DA65637B9A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667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DB6B7-42C7-43A1-A770-ED9A4ED17A46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C53D-BA1F-4679-B5EF-DA65637B9A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038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DB6B7-42C7-43A1-A770-ED9A4ED17A46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C53D-BA1F-4679-B5EF-DA65637B9A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826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DB6B7-42C7-43A1-A770-ED9A4ED17A46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C53D-BA1F-4679-B5EF-DA65637B9A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751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DB6B7-42C7-43A1-A770-ED9A4ED17A46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3B8C53D-BA1F-4679-B5EF-DA65637B9A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236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DB6B7-42C7-43A1-A770-ED9A4ED17A46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3B8C53D-BA1F-4679-B5EF-DA65637B9A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646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542896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900" b="1" dirty="0" smtClean="0">
                <a:latin typeface="Monotype Corsiva" panose="03010101010201010101" pitchFamily="66" charset="0"/>
              </a:rPr>
              <a:t>ЗВІТ про </a:t>
            </a:r>
            <a:r>
              <a:rPr lang="uk-UA" sz="4900" b="1" dirty="0">
                <a:latin typeface="Monotype Corsiva" panose="03010101010201010101" pitchFamily="66" charset="0"/>
              </a:rPr>
              <a:t>діяльність </a:t>
            </a:r>
            <a:r>
              <a:rPr lang="uk-UA" sz="4900" b="1" dirty="0" smtClean="0">
                <a:latin typeface="Monotype Corsiva" panose="03010101010201010101" pitchFamily="66" charset="0"/>
              </a:rPr>
              <a:t>викладачів мистецького </a:t>
            </a:r>
            <a:r>
              <a:rPr lang="uk-UA" sz="4900" b="1" dirty="0">
                <a:latin typeface="Monotype Corsiva" panose="03010101010201010101" pitchFamily="66" charset="0"/>
              </a:rPr>
              <a:t>компоненту </a:t>
            </a:r>
            <a:br>
              <a:rPr lang="uk-UA" sz="4900" b="1" dirty="0">
                <a:latin typeface="Monotype Corsiva" panose="03010101010201010101" pitchFamily="66" charset="0"/>
              </a:rPr>
            </a:br>
            <a:r>
              <a:rPr lang="uk-UA" sz="4900" b="1" dirty="0" smtClean="0">
                <a:latin typeface="Monotype Corsiva" panose="03010101010201010101" pitchFamily="66" charset="0"/>
              </a:rPr>
              <a:t>Тернопільського ліцею №21-спеціалізованої мистецької школи імені Ігоря Герети </a:t>
            </a:r>
            <a:br>
              <a:rPr lang="uk-UA" sz="4900" b="1" dirty="0" smtClean="0">
                <a:latin typeface="Monotype Corsiva" panose="03010101010201010101" pitchFamily="66" charset="0"/>
              </a:rPr>
            </a:br>
            <a:r>
              <a:rPr lang="uk-UA" sz="4900" b="1" dirty="0" smtClean="0">
                <a:latin typeface="Monotype Corsiva" panose="03010101010201010101" pitchFamily="66" charset="0"/>
              </a:rPr>
              <a:t>за </a:t>
            </a:r>
            <a:r>
              <a:rPr lang="uk-UA" sz="4900" b="1" dirty="0">
                <a:latin typeface="Monotype Corsiva" panose="03010101010201010101" pitchFamily="66" charset="0"/>
              </a:rPr>
              <a:t>2019-2020 </a:t>
            </a:r>
            <a:r>
              <a:rPr lang="uk-UA" sz="4900" b="1" dirty="0" err="1">
                <a:latin typeface="Monotype Corsiva" panose="03010101010201010101" pitchFamily="66" charset="0"/>
              </a:rPr>
              <a:t>н.р</a:t>
            </a:r>
            <a:r>
              <a:rPr lang="uk-UA" sz="4900" b="1" dirty="0">
                <a:latin typeface="Monotype Corsiva" panose="03010101010201010101" pitchFamily="66" charset="0"/>
              </a:rPr>
              <a:t>.</a:t>
            </a:r>
            <a:br>
              <a:rPr lang="uk-UA" sz="4900" b="1" dirty="0">
                <a:latin typeface="Monotype Corsiva" panose="03010101010201010101" pitchFamily="66" charset="0"/>
              </a:rPr>
            </a:br>
            <a:r>
              <a:rPr lang="uk-UA" sz="4900" b="1" dirty="0" smtClean="0">
                <a:latin typeface="Monotype Corsiva" panose="03010101010201010101" pitchFamily="66" charset="0"/>
              </a:rPr>
              <a:t/>
            </a:r>
            <a:br>
              <a:rPr lang="uk-UA" sz="4900" b="1" dirty="0" smtClean="0">
                <a:latin typeface="Monotype Corsiva" panose="03010101010201010101" pitchFamily="66" charset="0"/>
              </a:rPr>
            </a:br>
            <a:r>
              <a:rPr lang="uk-UA" b="1" dirty="0" smtClean="0">
                <a:latin typeface="Monotype Corsiva" panose="03010101010201010101" pitchFamily="66" charset="0"/>
              </a:rPr>
              <a:t/>
            </a:r>
            <a:br>
              <a:rPr lang="uk-UA" b="1" dirty="0" smtClean="0">
                <a:latin typeface="Monotype Corsiva" panose="03010101010201010101" pitchFamily="66" charset="0"/>
              </a:rPr>
            </a:br>
            <a:r>
              <a:rPr lang="uk-UA" b="1" dirty="0" smtClean="0">
                <a:latin typeface="Monotype Corsiva" panose="03010101010201010101" pitchFamily="66" charset="0"/>
              </a:rPr>
              <a:t/>
            </a:r>
            <a:br>
              <a:rPr lang="uk-UA" b="1" dirty="0" smtClean="0">
                <a:latin typeface="Monotype Corsiva" panose="03010101010201010101" pitchFamily="66" charset="0"/>
              </a:rPr>
            </a:br>
            <a:r>
              <a:rPr lang="uk-UA" sz="2400" b="1" dirty="0" smtClean="0">
                <a:latin typeface="Monotype Corsiva" panose="03010101010201010101" pitchFamily="66" charset="0"/>
              </a:rPr>
              <a:t>Заступник  директора з навчально-виховної роботи мистецьких дисциплін </a:t>
            </a:r>
            <a:br>
              <a:rPr lang="uk-UA" sz="2400" b="1" dirty="0" smtClean="0">
                <a:latin typeface="Monotype Corsiva" panose="03010101010201010101" pitchFamily="66" charset="0"/>
              </a:rPr>
            </a:br>
            <a:r>
              <a:rPr lang="uk-UA" b="1" dirty="0" smtClean="0">
                <a:latin typeface="Monotype Corsiva" panose="03010101010201010101" pitchFamily="66" charset="0"/>
              </a:rPr>
              <a:t>Макавчук Ю.Р.</a:t>
            </a:r>
            <a:endParaRPr lang="ru-RU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970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5319" y="624110"/>
            <a:ext cx="3863662" cy="5570628"/>
          </a:xfrm>
        </p:spPr>
        <p:txBody>
          <a:bodyPr>
            <a:normAutofit fontScale="90000"/>
          </a:bodyPr>
          <a:lstStyle/>
          <a:p>
            <a:r>
              <a:rPr lang="uk-UA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6. </a:t>
            </a:r>
            <a:r>
              <a:rPr lang="uk-UA" sz="4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Відділ народних інструментів. </a:t>
            </a:r>
            <a:r>
              <a:rPr lang="uk-UA" sz="4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Завідувач </a:t>
            </a:r>
            <a:r>
              <a:rPr lang="uk-UA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відділом – </a:t>
            </a:r>
            <a:r>
              <a:rPr lang="uk-UA" sz="4000" b="1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Гаврилюк Олена Василівна, </a:t>
            </a:r>
            <a:r>
              <a:rPr lang="uk-UA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викладач першої категорії.</a:t>
            </a:r>
            <a:br>
              <a:rPr lang="uk-UA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r>
              <a:rPr lang="uk-UA" sz="4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/>
            </a:r>
            <a:br>
              <a:rPr lang="uk-UA" sz="4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r>
              <a:rPr lang="uk-UA" sz="3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Викладачі </a:t>
            </a:r>
            <a:r>
              <a:rPr lang="uk-UA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відділу: Кавун А.І., Качан О.І., Каспрук Н.Г</a:t>
            </a:r>
            <a:r>
              <a:rPr lang="uk-UA" sz="3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., Євгеньєва М.В.</a:t>
            </a:r>
            <a:r>
              <a:rPr lang="uk-UA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/>
            </a:r>
            <a:br>
              <a:rPr lang="uk-UA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973" y="907306"/>
            <a:ext cx="5427522" cy="5004236"/>
          </a:xfrm>
        </p:spPr>
      </p:pic>
    </p:spTree>
    <p:extLst>
      <p:ext uri="{BB962C8B-B14F-4D97-AF65-F5344CB8AC3E}">
        <p14:creationId xmlns:p14="http://schemas.microsoft.com/office/powerpoint/2010/main" val="1293287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09"/>
            <a:ext cx="3859389" cy="5506235"/>
          </a:xfrm>
        </p:spPr>
        <p:txBody>
          <a:bodyPr>
            <a:normAutofit fontScale="90000"/>
          </a:bodyPr>
          <a:lstStyle/>
          <a:p>
            <a:r>
              <a:rPr lang="uk-UA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7. </a:t>
            </a:r>
            <a:r>
              <a:rPr lang="uk-UA" sz="4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Відділ д</a:t>
            </a:r>
            <a:r>
              <a:rPr lang="uk-UA" sz="4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ухових та ударних інструментів. </a:t>
            </a:r>
            <a:r>
              <a:rPr lang="uk-UA" sz="4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Завідувач </a:t>
            </a:r>
            <a:r>
              <a:rPr lang="uk-UA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відділом – </a:t>
            </a:r>
            <a:r>
              <a:rPr lang="uk-UA" sz="4000" b="1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Віятик Михайло Федорович, </a:t>
            </a:r>
            <a:r>
              <a:rPr lang="uk-UA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викладач-методист.</a:t>
            </a:r>
            <a:br>
              <a:rPr lang="uk-UA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r>
              <a:rPr lang="uk-UA" sz="4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/>
            </a:r>
            <a:br>
              <a:rPr lang="uk-UA" sz="4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r>
              <a:rPr lang="uk-UA" sz="3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Викладачі </a:t>
            </a:r>
            <a:r>
              <a:rPr lang="uk-UA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відділу: Гайда С.А., Кушнірик А.М., Макара А.І</a:t>
            </a:r>
            <a:r>
              <a:rPr lang="uk-UA" sz="3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., Гайда Є.Й., Баклаженко О.П.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03" y="624109"/>
            <a:ext cx="4043262" cy="5287741"/>
          </a:xfrm>
        </p:spPr>
      </p:pic>
    </p:spTree>
    <p:extLst>
      <p:ext uri="{BB962C8B-B14F-4D97-AF65-F5344CB8AC3E}">
        <p14:creationId xmlns:p14="http://schemas.microsoft.com/office/powerpoint/2010/main" val="63673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624109"/>
            <a:ext cx="8911687" cy="551911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	На </a:t>
            </a:r>
            <a:r>
              <a:rPr lang="ru-RU" sz="2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музичному</a:t>
            </a:r>
            <a:r>
              <a:rPr lang="ru-RU" sz="2200" b="1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відділі</a:t>
            </a:r>
            <a:r>
              <a:rPr lang="ru-RU" sz="2200" b="1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грунтовно</a:t>
            </a:r>
            <a: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опановуються</a:t>
            </a:r>
            <a: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: </a:t>
            </a:r>
            <a:r>
              <a:rPr lang="ru-RU" sz="22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музичний</a:t>
            </a:r>
            <a:r>
              <a:rPr lang="ru-RU" sz="2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2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інструмент</a:t>
            </a:r>
            <a:r>
              <a:rPr lang="ru-RU" sz="2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(</a:t>
            </a:r>
            <a:r>
              <a:rPr lang="ru-RU" sz="2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фортепіано</a:t>
            </a:r>
            <a:r>
              <a:rPr lang="ru-RU" sz="2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, скрипка, </a:t>
            </a:r>
            <a:r>
              <a:rPr lang="ru-RU" sz="22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віолончель</a:t>
            </a:r>
            <a:r>
              <a:rPr lang="ru-RU" sz="2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, вокал, бандура, </a:t>
            </a:r>
            <a:r>
              <a:rPr lang="ru-RU" sz="22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гітара</a:t>
            </a:r>
            <a:r>
              <a:rPr lang="ru-RU" sz="2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, баян, аккордеон, </a:t>
            </a:r>
            <a:r>
              <a:rPr lang="ru-RU" sz="22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сопілка</a:t>
            </a:r>
            <a:r>
              <a:rPr lang="ru-RU" sz="2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, флейта, кларнет, труба, саксофон, ксилофон, </a:t>
            </a:r>
            <a:r>
              <a:rPr lang="ru-RU" sz="22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металофон</a:t>
            </a:r>
            <a:r>
              <a:rPr lang="ru-RU" sz="2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, барабан, </a:t>
            </a:r>
            <a:r>
              <a:rPr lang="ru-RU" sz="22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перкусійні</a:t>
            </a:r>
            <a:r>
              <a:rPr lang="ru-RU" sz="2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2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ударні</a:t>
            </a:r>
            <a:r>
              <a:rPr lang="ru-RU" sz="2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2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інструменти</a:t>
            </a:r>
            <a:r>
              <a:rPr lang="ru-RU" sz="2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), </a:t>
            </a:r>
            <a:r>
              <a:rPr lang="ru-RU" sz="22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сольфеджіо</a:t>
            </a:r>
            <a: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, </a:t>
            </a:r>
            <a:r>
              <a:rPr lang="ru-RU" sz="2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музична</a:t>
            </a:r>
            <a: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література</a:t>
            </a:r>
            <a: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, </a:t>
            </a:r>
            <a:r>
              <a:rPr lang="ru-RU" sz="2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імпровізація</a:t>
            </a:r>
            <a: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, </a:t>
            </a:r>
            <a:r>
              <a:rPr lang="ru-RU" sz="2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заняття</a:t>
            </a:r>
            <a: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в </a:t>
            </a:r>
            <a:r>
              <a:rPr lang="ru-RU" sz="2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ансаблях</a:t>
            </a:r>
            <a: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та в </a:t>
            </a:r>
            <a:r>
              <a:rPr lang="ru-RU" sz="2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хорі</a:t>
            </a:r>
            <a: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.</a:t>
            </a:r>
            <a:b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	</a:t>
            </a:r>
            <a:r>
              <a:rPr lang="ru-RU" sz="2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Художній</a:t>
            </a:r>
            <a:r>
              <a:rPr lang="ru-RU" sz="2200" b="1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відділ</a:t>
            </a:r>
            <a:r>
              <a:rPr lang="ru-RU" sz="2200" b="1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2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пропонуєтакі</a:t>
            </a:r>
            <a:r>
              <a:rPr lang="ru-RU" sz="2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2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дисципліни</a:t>
            </a:r>
            <a:r>
              <a:rPr lang="ru-RU" sz="2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2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такі</a:t>
            </a:r>
            <a:r>
              <a:rPr lang="ru-RU" sz="2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як: </a:t>
            </a:r>
            <a: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рисунок, </a:t>
            </a:r>
            <a:r>
              <a:rPr lang="ru-RU" sz="2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живопис</a:t>
            </a:r>
            <a: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, скульптуру, </a:t>
            </a:r>
            <a:r>
              <a:rPr lang="ru-RU" sz="2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композицію</a:t>
            </a:r>
            <a: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, декоративно </a:t>
            </a:r>
            <a:r>
              <a:rPr lang="ru-RU" sz="2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ужиткове</a:t>
            </a:r>
            <a: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мистецтво</a:t>
            </a:r>
            <a: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, </a:t>
            </a:r>
            <a:r>
              <a:rPr lang="ru-RU" sz="2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історію</a:t>
            </a:r>
            <a: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образотворчого</a:t>
            </a:r>
            <a: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2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мистецтва</a:t>
            </a:r>
            <a:r>
              <a:rPr lang="ru-RU" sz="2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, предмет за </a:t>
            </a:r>
            <a:r>
              <a:rPr lang="ru-RU" sz="22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вибором</a:t>
            </a:r>
            <a:r>
              <a:rPr lang="ru-RU" sz="2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2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тощо</a:t>
            </a:r>
            <a: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.</a:t>
            </a:r>
            <a:b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	На </a:t>
            </a:r>
            <a:r>
              <a:rPr lang="ru-RU" sz="2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хореографічному</a:t>
            </a:r>
            <a:r>
              <a:rPr lang="ru-RU" sz="2200" b="1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відділі</a:t>
            </a:r>
            <a:r>
              <a:rPr lang="ru-RU" sz="2200" b="1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учні</a:t>
            </a:r>
            <a: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вивчають</a:t>
            </a:r>
            <a: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класичний</a:t>
            </a:r>
            <a: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танець</a:t>
            </a:r>
            <a: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, народно-</a:t>
            </a:r>
            <a:r>
              <a:rPr lang="ru-RU" sz="2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сценічний</a:t>
            </a:r>
            <a: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танець</a:t>
            </a:r>
            <a: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, </a:t>
            </a:r>
            <a:r>
              <a:rPr lang="ru-RU" sz="2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історико-побутовий</a:t>
            </a:r>
            <a: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танець</a:t>
            </a:r>
            <a: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, </a:t>
            </a:r>
            <a:r>
              <a:rPr lang="ru-RU" sz="2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сучасно-бальний</a:t>
            </a:r>
            <a: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танець</a:t>
            </a:r>
            <a: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, </a:t>
            </a:r>
            <a:r>
              <a:rPr lang="ru-RU" sz="2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історію</a:t>
            </a:r>
            <a: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хореографічного</a:t>
            </a:r>
            <a: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2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мистецтва</a:t>
            </a:r>
            <a:r>
              <a:rPr lang="ru-RU" sz="2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, предмет за </a:t>
            </a:r>
            <a:r>
              <a:rPr lang="ru-RU" sz="22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вибором</a:t>
            </a:r>
            <a:r>
              <a:rPr lang="ru-RU" sz="2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2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тощо</a:t>
            </a:r>
            <a:r>
              <a:rPr lang="ru-RU" sz="2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.</a:t>
            </a:r>
            <a: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/>
            </a:r>
            <a:b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076433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0050" y="456683"/>
            <a:ext cx="8083662" cy="6124421"/>
          </a:xfrm>
        </p:spPr>
        <p:txBody>
          <a:bodyPr>
            <a:noAutofit/>
          </a:bodyPr>
          <a:lstStyle/>
          <a:p>
            <a:r>
              <a:rPr lang="uk-UA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На </a:t>
            </a:r>
            <a:r>
              <a:rPr lang="uk-UA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художньому</a:t>
            </a:r>
            <a:r>
              <a:rPr lang="uk-UA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відділі </a:t>
            </a:r>
            <a:r>
              <a:rPr lang="uk-UA" sz="2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навчається  </a:t>
            </a:r>
            <a:r>
              <a:rPr lang="uk-UA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83 </a:t>
            </a:r>
            <a:r>
              <a:rPr lang="uk-UA" sz="2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учні.</a:t>
            </a:r>
            <a:r>
              <a:rPr lang="uk-UA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/>
            </a:r>
            <a:br>
              <a:rPr lang="uk-UA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r>
              <a:rPr lang="uk-UA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На </a:t>
            </a:r>
            <a:r>
              <a:rPr lang="uk-UA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хореографічному</a:t>
            </a:r>
            <a:r>
              <a:rPr lang="uk-UA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відділі - </a:t>
            </a:r>
            <a:r>
              <a:rPr lang="uk-UA" sz="2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28 </a:t>
            </a:r>
            <a:r>
              <a:rPr lang="uk-UA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учнів.</a:t>
            </a:r>
            <a:br>
              <a:rPr lang="uk-UA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r>
              <a:rPr lang="uk-UA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На </a:t>
            </a:r>
            <a:r>
              <a:rPr lang="uk-UA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музичному</a:t>
            </a:r>
            <a:r>
              <a:rPr lang="uk-UA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відділі </a:t>
            </a:r>
            <a:r>
              <a:rPr lang="uk-UA" sz="2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- 34 </a:t>
            </a:r>
            <a:r>
              <a:rPr lang="uk-UA" sz="2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учні.</a:t>
            </a:r>
            <a:r>
              <a:rPr lang="uk-UA" sz="2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/>
            </a:r>
            <a:br>
              <a:rPr lang="uk-UA" sz="2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r>
              <a:rPr lang="uk-UA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/>
            </a:r>
            <a:br>
              <a:rPr lang="uk-UA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r>
              <a:rPr lang="uk-UA" sz="2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З 1 по 11 клас учні мають змогу опановувати музичні інструменти:</a:t>
            </a:r>
            <a:r>
              <a:rPr lang="uk-UA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/>
            </a:r>
            <a:br>
              <a:rPr lang="uk-UA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r>
              <a:rPr lang="uk-UA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Фортепіано</a:t>
            </a:r>
            <a:r>
              <a:rPr lang="uk-UA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– 85 учнів, </a:t>
            </a:r>
            <a:r>
              <a:rPr lang="uk-UA" sz="2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/>
            </a:r>
            <a:br>
              <a:rPr lang="uk-UA" sz="2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r>
              <a:rPr lang="uk-UA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скрипка</a:t>
            </a:r>
            <a:r>
              <a:rPr lang="uk-UA" sz="2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uk-UA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– 20, </a:t>
            </a:r>
            <a:r>
              <a:rPr lang="uk-UA" sz="2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/>
            </a:r>
            <a:br>
              <a:rPr lang="uk-UA" sz="2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r>
              <a:rPr lang="uk-UA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віолончель</a:t>
            </a:r>
            <a:r>
              <a:rPr lang="uk-UA" sz="2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uk-UA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– 4, </a:t>
            </a:r>
            <a:r>
              <a:rPr lang="uk-UA" sz="2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/>
            </a:r>
            <a:br>
              <a:rPr lang="uk-UA" sz="2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r>
              <a:rPr lang="uk-UA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бандура</a:t>
            </a:r>
            <a:r>
              <a:rPr lang="uk-UA" sz="2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uk-UA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– 10, </a:t>
            </a:r>
            <a:r>
              <a:rPr lang="uk-UA" sz="2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/>
            </a:r>
            <a:br>
              <a:rPr lang="uk-UA" sz="2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r>
              <a:rPr lang="uk-UA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гітара</a:t>
            </a:r>
            <a:r>
              <a:rPr lang="uk-UA" sz="2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uk-UA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– 19, </a:t>
            </a:r>
            <a:r>
              <a:rPr lang="uk-UA" sz="2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/>
            </a:r>
            <a:br>
              <a:rPr lang="uk-UA" sz="2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r>
              <a:rPr lang="uk-UA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духові </a:t>
            </a:r>
            <a:r>
              <a:rPr lang="uk-UA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та ударні інструменти </a:t>
            </a:r>
            <a:r>
              <a:rPr lang="uk-UA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– 36, </a:t>
            </a:r>
            <a:r>
              <a:rPr lang="uk-UA" sz="2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/>
            </a:r>
            <a:br>
              <a:rPr lang="uk-UA" sz="2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r>
              <a:rPr lang="uk-UA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вокал</a:t>
            </a:r>
            <a:r>
              <a:rPr lang="uk-UA" sz="2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uk-UA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– 32, </a:t>
            </a:r>
            <a:r>
              <a:rPr lang="uk-UA" sz="2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/>
            </a:r>
            <a:br>
              <a:rPr lang="uk-UA" sz="2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r>
              <a:rPr lang="uk-UA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баян</a:t>
            </a:r>
            <a:r>
              <a:rPr lang="uk-UA" sz="2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uk-UA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– 2.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252388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296214"/>
            <a:ext cx="8911687" cy="6259132"/>
          </a:xfrm>
        </p:spPr>
        <p:txBody>
          <a:bodyPr>
            <a:normAutofit fontScale="90000"/>
          </a:bodyPr>
          <a:lstStyle/>
          <a:p>
            <a:r>
              <a:rPr lang="uk-UA" sz="2400" dirty="0" smtClean="0">
                <a:latin typeface="Monotype Corsiva" panose="03010101010201010101" pitchFamily="66" charset="0"/>
              </a:rPr>
              <a:t>	</a:t>
            </a:r>
            <a:r>
              <a:rPr lang="uk-UA" sz="2700" dirty="0" smtClean="0">
                <a:latin typeface="Monotype Corsiva" panose="03010101010201010101" pitchFamily="66" charset="0"/>
              </a:rPr>
              <a:t>Педагогічну діяльність на мистецькому компоненті у 2019-2020 </a:t>
            </a:r>
            <a:r>
              <a:rPr lang="uk-UA" sz="2700" dirty="0" err="1" smtClean="0">
                <a:latin typeface="Monotype Corsiva" panose="03010101010201010101" pitchFamily="66" charset="0"/>
              </a:rPr>
              <a:t>н.р</a:t>
            </a:r>
            <a:r>
              <a:rPr lang="uk-UA" sz="2700" dirty="0" smtClean="0">
                <a:latin typeface="Monotype Corsiva" panose="03010101010201010101" pitchFamily="66" charset="0"/>
              </a:rPr>
              <a:t>. забезпечували 50 викладачів та керівників гуртків.</a:t>
            </a:r>
            <a:br>
              <a:rPr lang="uk-UA" sz="2700" dirty="0" smtClean="0">
                <a:latin typeface="Monotype Corsiva" panose="03010101010201010101" pitchFamily="66" charset="0"/>
              </a:rPr>
            </a:br>
            <a:r>
              <a:rPr lang="uk-UA" sz="2700" dirty="0">
                <a:latin typeface="Monotype Corsiva" panose="03010101010201010101" pitchFamily="66" charset="0"/>
              </a:rPr>
              <a:t>	</a:t>
            </a:r>
            <a:r>
              <a:rPr lang="uk-UA" sz="2700" dirty="0" smtClean="0">
                <a:latin typeface="Monotype Corsiva" panose="03010101010201010101" pitchFamily="66" charset="0"/>
              </a:rPr>
              <a:t>Кваліфікаціна </a:t>
            </a:r>
            <a:r>
              <a:rPr lang="uk-UA" sz="2700" dirty="0" err="1" smtClean="0">
                <a:latin typeface="Monotype Corsiva" panose="03010101010201010101" pitchFamily="66" charset="0"/>
              </a:rPr>
              <a:t>кетегорія</a:t>
            </a:r>
            <a:r>
              <a:rPr lang="uk-UA" sz="2700" dirty="0" smtClean="0">
                <a:latin typeface="Monotype Corsiva" panose="03010101010201010101" pitchFamily="66" charset="0"/>
              </a:rPr>
              <a:t> </a:t>
            </a:r>
            <a:r>
              <a:rPr lang="uk-UA" sz="2700" b="1" dirty="0" smtClean="0">
                <a:latin typeface="Monotype Corsiva" panose="03010101010201010101" pitchFamily="66" charset="0"/>
              </a:rPr>
              <a:t>«спеціаліст» </a:t>
            </a:r>
            <a:r>
              <a:rPr lang="uk-UA" sz="2700" dirty="0" smtClean="0">
                <a:latin typeface="Monotype Corsiva" panose="03010101010201010101" pitchFamily="66" charset="0"/>
              </a:rPr>
              <a:t>– 12 викладачів.</a:t>
            </a:r>
            <a:br>
              <a:rPr lang="uk-UA" sz="2700" dirty="0" smtClean="0">
                <a:latin typeface="Monotype Corsiva" panose="03010101010201010101" pitchFamily="66" charset="0"/>
              </a:rPr>
            </a:br>
            <a:r>
              <a:rPr lang="uk-UA" sz="2700" dirty="0">
                <a:latin typeface="Monotype Corsiva" panose="03010101010201010101" pitchFamily="66" charset="0"/>
              </a:rPr>
              <a:t>	</a:t>
            </a:r>
            <a:r>
              <a:rPr lang="uk-UA" sz="27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Кваліфікаціна </a:t>
            </a:r>
            <a:r>
              <a:rPr lang="uk-UA" sz="27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кетегорія</a:t>
            </a:r>
            <a:r>
              <a:rPr lang="uk-UA" sz="27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uk-UA" sz="27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«спеціаліст другої категорії»</a:t>
            </a:r>
            <a:r>
              <a:rPr lang="uk-UA" sz="27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– 2 викладача.</a:t>
            </a:r>
            <a:br>
              <a:rPr lang="uk-UA" sz="27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r>
              <a:rPr lang="uk-UA" sz="27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	</a:t>
            </a:r>
            <a:r>
              <a:rPr lang="uk-UA" sz="27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Кваліфікаціна </a:t>
            </a:r>
            <a:r>
              <a:rPr lang="uk-UA" sz="27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кетегорія</a:t>
            </a:r>
            <a:r>
              <a:rPr lang="uk-UA" sz="27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uk-UA" sz="2700" b="1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«спеціаліст </a:t>
            </a:r>
            <a:r>
              <a:rPr lang="uk-UA" sz="27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першої </a:t>
            </a:r>
            <a:r>
              <a:rPr lang="uk-UA" sz="2700" b="1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категорії</a:t>
            </a:r>
            <a:r>
              <a:rPr lang="uk-UA" sz="27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»</a:t>
            </a:r>
            <a:r>
              <a:rPr lang="uk-UA" sz="27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- 8 викладачів.</a:t>
            </a:r>
            <a:br>
              <a:rPr lang="uk-UA" sz="27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r>
              <a:rPr lang="uk-UA" sz="27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	 Кваліфікаціна </a:t>
            </a:r>
            <a:r>
              <a:rPr lang="uk-UA" sz="27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кетегорія</a:t>
            </a:r>
            <a:r>
              <a:rPr lang="uk-UA" sz="27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uk-UA" sz="2700" b="1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«спеціаліст </a:t>
            </a:r>
            <a:r>
              <a:rPr lang="uk-UA" sz="27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вищої </a:t>
            </a:r>
            <a:r>
              <a:rPr lang="uk-UA" sz="2700" b="1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категорії</a:t>
            </a:r>
            <a:r>
              <a:rPr lang="uk-UA" sz="27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» </a:t>
            </a:r>
            <a:r>
              <a:rPr lang="uk-UA" sz="27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- 8 викладачів.</a:t>
            </a:r>
            <a:br>
              <a:rPr lang="uk-UA" sz="27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r>
              <a:rPr lang="uk-UA" sz="27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	 Кваліфікаціна </a:t>
            </a:r>
            <a:r>
              <a:rPr lang="uk-UA" sz="27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кетегорія</a:t>
            </a:r>
            <a:r>
              <a:rPr lang="uk-UA" sz="27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«спеціаліст вищої категорії» </a:t>
            </a:r>
            <a:r>
              <a:rPr lang="uk-UA" sz="27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та педагогічне звання </a:t>
            </a:r>
            <a:r>
              <a:rPr lang="uk-UA" sz="27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«старший викладач»</a:t>
            </a:r>
            <a:r>
              <a:rPr lang="uk-UA" sz="27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– 4 викладачі.</a:t>
            </a:r>
            <a:br>
              <a:rPr lang="uk-UA" sz="27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r>
              <a:rPr lang="uk-UA" sz="27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	 Кваліфікаціна </a:t>
            </a:r>
            <a:r>
              <a:rPr lang="uk-UA" sz="27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кетегорія</a:t>
            </a:r>
            <a:r>
              <a:rPr lang="uk-UA" sz="27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«спеціаліст вищої категорії» та педагогічне звання </a:t>
            </a:r>
            <a:r>
              <a:rPr lang="uk-UA" sz="27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«викладач-методист» </a:t>
            </a:r>
            <a:r>
              <a:rPr lang="uk-UA" sz="27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- 16 викладачів.</a:t>
            </a:r>
            <a:br>
              <a:rPr lang="uk-UA" sz="27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r>
              <a:rPr lang="uk-UA" sz="27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	Звання </a:t>
            </a:r>
            <a:r>
              <a:rPr lang="uk-UA" sz="27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«Заслужений діяч мистецтв України» </a:t>
            </a:r>
            <a:r>
              <a:rPr lang="uk-UA" sz="27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– 2 викладачі.</a:t>
            </a:r>
            <a:br>
              <a:rPr lang="uk-UA" sz="27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r>
              <a:rPr lang="uk-UA" sz="27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	</a:t>
            </a:r>
            <a:r>
              <a:rPr lang="uk-UA" sz="27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uk-UA" sz="27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Звання </a:t>
            </a:r>
            <a:r>
              <a:rPr lang="uk-UA" sz="27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«Кандидат мистецтвознавства» </a:t>
            </a:r>
            <a:r>
              <a:rPr lang="uk-UA" sz="27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– 2 викладачі.</a:t>
            </a:r>
            <a:br>
              <a:rPr lang="uk-UA" sz="27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r>
              <a:rPr lang="uk-UA" sz="27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	 </a:t>
            </a:r>
            <a:r>
              <a:rPr lang="uk-UA" sz="27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Звання </a:t>
            </a:r>
            <a:r>
              <a:rPr lang="uk-UA" sz="27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«Відмінник освіти» </a:t>
            </a:r>
            <a:r>
              <a:rPr lang="uk-UA" sz="27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– 1 викладач.</a:t>
            </a:r>
            <a:br>
              <a:rPr lang="uk-UA" sz="27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r>
              <a:rPr lang="uk-UA" sz="27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	 </a:t>
            </a:r>
            <a:r>
              <a:rPr lang="uk-UA" sz="27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Звання </a:t>
            </a:r>
            <a:r>
              <a:rPr lang="uk-UA" sz="27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«Доктор філософії в галузі мистецтва» </a:t>
            </a:r>
            <a:r>
              <a:rPr lang="uk-UA" sz="27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– 1 викладач.</a:t>
            </a:r>
            <a:br>
              <a:rPr lang="uk-UA" sz="27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r>
              <a:rPr lang="uk-UA" sz="27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	</a:t>
            </a:r>
            <a:r>
              <a:rPr lang="uk-UA" sz="27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Голова Тернопільського обласного творчого осередку НВМС </a:t>
            </a:r>
            <a:r>
              <a:rPr lang="uk-UA" sz="27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– 1 викладач.</a:t>
            </a:r>
            <a:br>
              <a:rPr lang="uk-UA" sz="27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r>
              <a:rPr lang="uk-UA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	</a:t>
            </a:r>
            <a:r>
              <a:rPr lang="uk-UA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/>
            </a:r>
            <a:br>
              <a:rPr lang="uk-UA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r>
              <a:rPr lang="uk-UA" sz="2400" dirty="0" smtClean="0">
                <a:latin typeface="Monotype Corsiva" panose="03010101010201010101" pitchFamily="66" charset="0"/>
              </a:rPr>
              <a:t/>
            </a:r>
            <a:br>
              <a:rPr lang="uk-UA" sz="2400" dirty="0" smtClean="0">
                <a:latin typeface="Monotype Corsiva" panose="03010101010201010101" pitchFamily="66" charset="0"/>
              </a:rPr>
            </a:br>
            <a:r>
              <a:rPr lang="uk-UA" sz="2400" dirty="0">
                <a:latin typeface="Monotype Corsiva" panose="03010101010201010101" pitchFamily="66" charset="0"/>
              </a:rPr>
              <a:t>	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738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83346" y="193764"/>
            <a:ext cx="4111065" cy="1404849"/>
          </a:xfrm>
        </p:spPr>
        <p:txBody>
          <a:bodyPr>
            <a:noAutofit/>
          </a:bodyPr>
          <a:lstStyle/>
          <a:p>
            <a:pPr algn="ctr"/>
            <a:r>
              <a:rPr lang="uk-UA" sz="4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Творчі колективи</a:t>
            </a:r>
            <a:br>
              <a:rPr lang="uk-UA" sz="4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uk-UA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2019-2020 </a:t>
            </a:r>
            <a:r>
              <a:rPr lang="uk-UA" sz="2800" b="1" dirty="0" err="1" smtClean="0">
                <a:solidFill>
                  <a:srgbClr val="C00000"/>
                </a:solidFill>
                <a:latin typeface="Monotype Corsiva" panose="03010101010201010101" pitchFamily="66" charset="0"/>
              </a:rPr>
              <a:t>н.р</a:t>
            </a:r>
            <a:r>
              <a:rPr lang="uk-UA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.</a:t>
            </a:r>
            <a:endParaRPr lang="ru-RU" sz="28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565" y="220346"/>
            <a:ext cx="4978240" cy="6637654"/>
          </a:xfr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983346" y="2126648"/>
            <a:ext cx="3505199" cy="4262436"/>
          </a:xfrm>
        </p:spPr>
        <p:txBody>
          <a:bodyPr/>
          <a:lstStyle/>
          <a:p>
            <a:pPr algn="ctr"/>
            <a:r>
              <a:rPr lang="uk-UA" sz="3600" b="1" dirty="0">
                <a:latin typeface="Monotype Corsiva" panose="03010101010201010101" pitchFamily="66" charset="0"/>
              </a:rPr>
              <a:t>Зразковий ансамбль класичного танцю «Перлина</a:t>
            </a:r>
            <a:r>
              <a:rPr lang="uk-UA" sz="3600" b="1" dirty="0" smtClean="0">
                <a:latin typeface="Monotype Corsiva" panose="03010101010201010101" pitchFamily="66" charset="0"/>
              </a:rPr>
              <a:t>»</a:t>
            </a:r>
          </a:p>
          <a:p>
            <a:pPr algn="ctr"/>
            <a:r>
              <a:rPr lang="uk-UA" sz="3600" b="1" dirty="0">
                <a:latin typeface="Monotype Corsiva" panose="03010101010201010101" pitchFamily="66" charset="0"/>
              </a:rPr>
              <a:t/>
            </a:r>
            <a:br>
              <a:rPr lang="uk-UA" sz="3600" b="1" dirty="0">
                <a:latin typeface="Monotype Corsiva" panose="03010101010201010101" pitchFamily="66" charset="0"/>
              </a:rPr>
            </a:br>
            <a:r>
              <a:rPr lang="uk-UA" b="1" dirty="0" smtClean="0">
                <a:latin typeface="Monotype Corsiva" panose="03010101010201010101" pitchFamily="66" charset="0"/>
              </a:rPr>
              <a:t>(</a:t>
            </a:r>
            <a:r>
              <a:rPr lang="uk-UA" sz="2400" dirty="0">
                <a:latin typeface="Monotype Corsiva" panose="03010101010201010101" pitchFamily="66" charset="0"/>
              </a:rPr>
              <a:t>керівник Світлана Рудак, концертмейстер Світлана Долішна)</a:t>
            </a:r>
            <a:endParaRPr lang="ru-RU" sz="2400" dirty="0">
              <a:latin typeface="Monotype Corsiva" panose="03010101010201010101" pitchFamily="66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3035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b="1" dirty="0" smtClean="0">
                <a:latin typeface="Monotype Corsiva" panose="03010101010201010101" pitchFamily="66" charset="0"/>
              </a:rPr>
              <a:t>Ансамбль народного танцю «Галичанка»</a:t>
            </a:r>
            <a:br>
              <a:rPr lang="uk-UA" b="1" dirty="0" smtClean="0">
                <a:latin typeface="Monotype Corsiva" panose="03010101010201010101" pitchFamily="66" charset="0"/>
              </a:rPr>
            </a:br>
            <a:r>
              <a:rPr lang="uk-UA" dirty="0" smtClean="0">
                <a:latin typeface="Monotype Corsiva" panose="03010101010201010101" pitchFamily="66" charset="0"/>
              </a:rPr>
              <a:t>(</a:t>
            </a:r>
            <a:r>
              <a:rPr lang="uk-UA" sz="2800" dirty="0" smtClean="0">
                <a:latin typeface="Monotype Corsiva" panose="03010101010201010101" pitchFamily="66" charset="0"/>
              </a:rPr>
              <a:t>керівник Зоряна Михальчук, концертмейстер Анатолій Кавун)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552" y="1790163"/>
            <a:ext cx="7812432" cy="4609142"/>
          </a:xfrm>
        </p:spPr>
      </p:pic>
    </p:spTree>
    <p:extLst>
      <p:ext uri="{BB962C8B-B14F-4D97-AF65-F5344CB8AC3E}">
        <p14:creationId xmlns:p14="http://schemas.microsoft.com/office/powerpoint/2010/main" val="715336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400" b="1" dirty="0" smtClean="0">
                <a:latin typeface="Monotype Corsiva" panose="03010101010201010101" pitchFamily="66" charset="0"/>
              </a:rPr>
              <a:t>Хореографічне тріо «Максимум»</a:t>
            </a:r>
            <a:br>
              <a:rPr lang="uk-UA" sz="4400" b="1" dirty="0" smtClean="0">
                <a:latin typeface="Monotype Corsiva" panose="03010101010201010101" pitchFamily="66" charset="0"/>
              </a:rPr>
            </a:br>
            <a:r>
              <a:rPr lang="uk-UA" sz="2000" dirty="0" smtClean="0">
                <a:latin typeface="Monotype Corsiva" panose="03010101010201010101" pitchFamily="66" charset="0"/>
              </a:rPr>
              <a:t>(керівник Оксана Дереворіз)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445" y="1868166"/>
            <a:ext cx="7425935" cy="4964076"/>
          </a:xfrm>
        </p:spPr>
      </p:pic>
    </p:spTree>
    <p:extLst>
      <p:ext uri="{BB962C8B-B14F-4D97-AF65-F5344CB8AC3E}">
        <p14:creationId xmlns:p14="http://schemas.microsoft.com/office/powerpoint/2010/main" val="927587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400" b="1" dirty="0" smtClean="0">
                <a:latin typeface="Monotype Corsiva" panose="03010101010201010101" pitchFamily="66" charset="0"/>
              </a:rPr>
              <a:t>Хор старших класів «</a:t>
            </a:r>
            <a:r>
              <a:rPr lang="uk-UA" sz="4400" b="1" dirty="0" err="1" smtClean="0">
                <a:latin typeface="Monotype Corsiva" panose="03010101010201010101" pitchFamily="66" charset="0"/>
              </a:rPr>
              <a:t>Ліцевія</a:t>
            </a:r>
            <a:r>
              <a:rPr lang="uk-UA" sz="4400" b="1" dirty="0" smtClean="0">
                <a:latin typeface="Monotype Corsiva" panose="03010101010201010101" pitchFamily="66" charset="0"/>
              </a:rPr>
              <a:t>»</a:t>
            </a:r>
            <a:br>
              <a:rPr lang="uk-UA" sz="4400" b="1" dirty="0" smtClean="0">
                <a:latin typeface="Monotype Corsiva" panose="03010101010201010101" pitchFamily="66" charset="0"/>
              </a:rPr>
            </a:br>
            <a:r>
              <a:rPr lang="uk-UA" sz="2800" dirty="0" smtClean="0">
                <a:latin typeface="Monotype Corsiva" panose="03010101010201010101" pitchFamily="66" charset="0"/>
              </a:rPr>
              <a:t>(керівник Оксана Купецька, концертмейстер Ірина Маловічко)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220" y="1905000"/>
            <a:ext cx="7086600" cy="4724400"/>
          </a:xfrm>
        </p:spPr>
      </p:pic>
    </p:spTree>
    <p:extLst>
      <p:ext uri="{BB962C8B-B14F-4D97-AF65-F5344CB8AC3E}">
        <p14:creationId xmlns:p14="http://schemas.microsoft.com/office/powerpoint/2010/main" val="2208390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400" b="1" dirty="0" smtClean="0">
                <a:latin typeface="Monotype Corsiva" panose="03010101010201010101" pitchFamily="66" charset="0"/>
              </a:rPr>
              <a:t>Хор початкових класів «</a:t>
            </a:r>
            <a:r>
              <a:rPr lang="uk-UA" sz="4400" b="1" dirty="0" err="1" smtClean="0">
                <a:latin typeface="Monotype Corsiva" panose="03010101010201010101" pitchFamily="66" charset="0"/>
              </a:rPr>
              <a:t>Солов</a:t>
            </a:r>
            <a:r>
              <a:rPr lang="uk-UA" sz="4400" b="1" dirty="0" smtClean="0">
                <a:latin typeface="Monotype Corsiva" panose="03010101010201010101" pitchFamily="66" charset="0"/>
              </a:rPr>
              <a:t>*</a:t>
            </a:r>
            <a:r>
              <a:rPr lang="uk-UA" sz="4400" b="1" dirty="0" err="1" smtClean="0">
                <a:latin typeface="Monotype Corsiva" panose="03010101010201010101" pitchFamily="66" charset="0"/>
              </a:rPr>
              <a:t>ята</a:t>
            </a:r>
            <a:r>
              <a:rPr lang="uk-UA" sz="4400" b="1" dirty="0" smtClean="0">
                <a:latin typeface="Monotype Corsiva" panose="03010101010201010101" pitchFamily="66" charset="0"/>
              </a:rPr>
              <a:t>»</a:t>
            </a:r>
            <a:br>
              <a:rPr lang="uk-UA" sz="4400" b="1" dirty="0" smtClean="0">
                <a:latin typeface="Monotype Corsiva" panose="03010101010201010101" pitchFamily="66" charset="0"/>
              </a:rPr>
            </a:br>
            <a:r>
              <a:rPr lang="uk-UA" sz="2000" dirty="0" smtClean="0">
                <a:latin typeface="Monotype Corsiva" panose="03010101010201010101" pitchFamily="66" charset="0"/>
              </a:rPr>
              <a:t>(керівник Христина Ткачик, концертмейстер Ольга Качан)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2" y="1760113"/>
            <a:ext cx="8398932" cy="4724400"/>
          </a:xfrm>
        </p:spPr>
      </p:pic>
    </p:spTree>
    <p:extLst>
      <p:ext uri="{BB962C8B-B14F-4D97-AF65-F5344CB8AC3E}">
        <p14:creationId xmlns:p14="http://schemas.microsoft.com/office/powerpoint/2010/main" val="619346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5106989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latin typeface="Monotype Corsiva" panose="03010101010201010101" pitchFamily="66" charset="0"/>
              </a:rPr>
              <a:t>Творчість </a:t>
            </a:r>
            <a:r>
              <a:rPr lang="ru-RU" sz="5400" b="1" dirty="0">
                <a:latin typeface="Monotype Corsiva" panose="03010101010201010101" pitchFamily="66" charset="0"/>
              </a:rPr>
              <a:t>відкриває в </a:t>
            </a:r>
            <a:r>
              <a:rPr lang="ru-RU" sz="5400" b="1" dirty="0" err="1">
                <a:latin typeface="Monotype Corsiva" panose="03010101010201010101" pitchFamily="66" charset="0"/>
              </a:rPr>
              <a:t>дитячій</a:t>
            </a:r>
            <a:r>
              <a:rPr lang="ru-RU" sz="5400" b="1" dirty="0">
                <a:latin typeface="Monotype Corsiva" panose="03010101010201010101" pitchFamily="66" charset="0"/>
              </a:rPr>
              <a:t> </a:t>
            </a:r>
            <a:r>
              <a:rPr lang="ru-RU" sz="5400" b="1" dirty="0" err="1" smtClean="0">
                <a:latin typeface="Monotype Corsiva" panose="03010101010201010101" pitchFamily="66" charset="0"/>
              </a:rPr>
              <a:t>душі</a:t>
            </a:r>
            <a:r>
              <a:rPr lang="ru-RU" sz="5400" b="1" dirty="0" smtClean="0">
                <a:latin typeface="Monotype Corsiva" panose="03010101010201010101" pitchFamily="66" charset="0"/>
              </a:rPr>
              <a:t> </a:t>
            </a:r>
            <a:r>
              <a:rPr lang="ru-RU" sz="5400" b="1" dirty="0" err="1">
                <a:latin typeface="Monotype Corsiva" panose="03010101010201010101" pitchFamily="66" charset="0"/>
              </a:rPr>
              <a:t>ті</a:t>
            </a:r>
            <a:r>
              <a:rPr lang="ru-RU" sz="5400" b="1" dirty="0">
                <a:latin typeface="Monotype Corsiva" panose="03010101010201010101" pitchFamily="66" charset="0"/>
              </a:rPr>
              <a:t> </a:t>
            </a:r>
            <a:r>
              <a:rPr lang="ru-RU" sz="5400" b="1" dirty="0" err="1">
                <a:latin typeface="Monotype Corsiva" panose="03010101010201010101" pitchFamily="66" charset="0"/>
              </a:rPr>
              <a:t>потаємні</a:t>
            </a:r>
            <a:r>
              <a:rPr lang="ru-RU" sz="5400" b="1" dirty="0">
                <a:latin typeface="Monotype Corsiva" panose="03010101010201010101" pitchFamily="66" charset="0"/>
              </a:rPr>
              <a:t> </a:t>
            </a:r>
            <a:r>
              <a:rPr lang="ru-RU" sz="5400" b="1" dirty="0" err="1">
                <a:latin typeface="Monotype Corsiva" panose="03010101010201010101" pitchFamily="66" charset="0"/>
              </a:rPr>
              <a:t>куточки</a:t>
            </a:r>
            <a:r>
              <a:rPr lang="ru-RU" sz="5400" b="1" dirty="0">
                <a:latin typeface="Monotype Corsiva" panose="03010101010201010101" pitchFamily="66" charset="0"/>
              </a:rPr>
              <a:t>, </a:t>
            </a:r>
            <a:r>
              <a:rPr lang="ru-RU" sz="5400" b="1" dirty="0" smtClean="0">
                <a:latin typeface="Monotype Corsiva" panose="03010101010201010101" pitchFamily="66" charset="0"/>
              </a:rPr>
              <a:t/>
            </a:r>
            <a:br>
              <a:rPr lang="ru-RU" sz="5400" b="1" dirty="0" smtClean="0">
                <a:latin typeface="Monotype Corsiva" panose="03010101010201010101" pitchFamily="66" charset="0"/>
              </a:rPr>
            </a:br>
            <a:r>
              <a:rPr lang="ru-RU" sz="5400" b="1" dirty="0" smtClean="0">
                <a:latin typeface="Monotype Corsiva" panose="03010101010201010101" pitchFamily="66" charset="0"/>
              </a:rPr>
              <a:t>в </a:t>
            </a:r>
            <a:r>
              <a:rPr lang="ru-RU" sz="5400" b="1" dirty="0" err="1">
                <a:latin typeface="Monotype Corsiva" panose="03010101010201010101" pitchFamily="66" charset="0"/>
              </a:rPr>
              <a:t>яких</a:t>
            </a:r>
            <a:r>
              <a:rPr lang="ru-RU" sz="5400" b="1" dirty="0">
                <a:latin typeface="Monotype Corsiva" panose="03010101010201010101" pitchFamily="66" charset="0"/>
              </a:rPr>
              <a:t> </a:t>
            </a:r>
            <a:r>
              <a:rPr lang="ru-RU" sz="5400" b="1" dirty="0" err="1">
                <a:latin typeface="Monotype Corsiva" panose="03010101010201010101" pitchFamily="66" charset="0"/>
              </a:rPr>
              <a:t>дрімають</a:t>
            </a:r>
            <a:r>
              <a:rPr lang="ru-RU" sz="5400" b="1" dirty="0">
                <a:latin typeface="Monotype Corsiva" panose="03010101010201010101" pitchFamily="66" charset="0"/>
              </a:rPr>
              <a:t> </a:t>
            </a:r>
            <a:r>
              <a:rPr lang="ru-RU" sz="5400" b="1" dirty="0" err="1">
                <a:latin typeface="Monotype Corsiva" panose="03010101010201010101" pitchFamily="66" charset="0"/>
              </a:rPr>
              <a:t>джерела</a:t>
            </a:r>
            <a:r>
              <a:rPr lang="ru-RU" sz="5400" b="1" dirty="0">
                <a:latin typeface="Monotype Corsiva" panose="03010101010201010101" pitchFamily="66" charset="0"/>
              </a:rPr>
              <a:t> </a:t>
            </a:r>
            <a:r>
              <a:rPr lang="ru-RU" sz="5400" b="1" dirty="0" smtClean="0">
                <a:latin typeface="Monotype Corsiva" panose="03010101010201010101" pitchFamily="66" charset="0"/>
              </a:rPr>
              <a:t/>
            </a:r>
            <a:br>
              <a:rPr lang="ru-RU" sz="5400" b="1" dirty="0" smtClean="0">
                <a:latin typeface="Monotype Corsiva" panose="03010101010201010101" pitchFamily="66" charset="0"/>
              </a:rPr>
            </a:br>
            <a:r>
              <a:rPr lang="ru-RU" sz="5400" b="1" dirty="0" err="1" smtClean="0">
                <a:latin typeface="Monotype Corsiva" panose="03010101010201010101" pitchFamily="66" charset="0"/>
              </a:rPr>
              <a:t>добрих</a:t>
            </a:r>
            <a:r>
              <a:rPr lang="ru-RU" sz="5400" b="1" dirty="0" smtClean="0">
                <a:latin typeface="Monotype Corsiva" panose="03010101010201010101" pitchFamily="66" charset="0"/>
              </a:rPr>
              <a:t> </a:t>
            </a:r>
            <a:r>
              <a:rPr lang="ru-RU" sz="5400" b="1" dirty="0" err="1">
                <a:latin typeface="Monotype Corsiva" panose="03010101010201010101" pitchFamily="66" charset="0"/>
              </a:rPr>
              <a:t>почуттів</a:t>
            </a:r>
            <a:r>
              <a:rPr lang="ru-RU" sz="5400" b="1" dirty="0">
                <a:latin typeface="Monotype Corsiva" panose="03010101010201010101" pitchFamily="66" charset="0"/>
              </a:rPr>
              <a:t>.</a:t>
            </a:r>
            <a:br>
              <a:rPr lang="ru-RU" sz="5400" b="1" dirty="0">
                <a:latin typeface="Monotype Corsiva" panose="03010101010201010101" pitchFamily="66" charset="0"/>
              </a:rPr>
            </a:br>
            <a:r>
              <a:rPr lang="ru-RU" sz="5400" b="1" dirty="0" smtClean="0">
                <a:latin typeface="Monotype Corsiva" panose="03010101010201010101" pitchFamily="66" charset="0"/>
              </a:rPr>
              <a:t/>
            </a:r>
            <a:br>
              <a:rPr lang="ru-RU" sz="5400" b="1" dirty="0" smtClean="0">
                <a:latin typeface="Monotype Corsiva" panose="03010101010201010101" pitchFamily="66" charset="0"/>
              </a:rPr>
            </a:br>
            <a:r>
              <a:rPr lang="ru-RU" sz="4000" b="1" dirty="0" err="1" smtClean="0">
                <a:latin typeface="Monotype Corsiva" panose="03010101010201010101" pitchFamily="66" charset="0"/>
              </a:rPr>
              <a:t>В.Сухомлинський</a:t>
            </a:r>
            <a:endParaRPr lang="ru-RU" sz="40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311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b="1" dirty="0" smtClean="0">
                <a:latin typeface="Monotype Corsiva" panose="03010101010201010101" pitchFamily="66" charset="0"/>
              </a:rPr>
              <a:t>Вокальний ансамбль «Візерунки»</a:t>
            </a:r>
            <a:br>
              <a:rPr lang="uk-UA" sz="4000" b="1" dirty="0" smtClean="0">
                <a:latin typeface="Monotype Corsiva" panose="03010101010201010101" pitchFamily="66" charset="0"/>
              </a:rPr>
            </a:br>
            <a:r>
              <a:rPr lang="uk-UA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(керівник Христина Ткачик, концертмейстер Ольга Качан)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566" y="1708597"/>
            <a:ext cx="7562403" cy="5041602"/>
          </a:xfrm>
        </p:spPr>
      </p:pic>
    </p:spTree>
    <p:extLst>
      <p:ext uri="{BB962C8B-B14F-4D97-AF65-F5344CB8AC3E}">
        <p14:creationId xmlns:p14="http://schemas.microsoft.com/office/powerpoint/2010/main" val="3240951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400" b="1" dirty="0" smtClean="0">
                <a:latin typeface="Monotype Corsiva" panose="03010101010201010101" pitchFamily="66" charset="0"/>
              </a:rPr>
              <a:t>Дует скрипалів</a:t>
            </a:r>
            <a:br>
              <a:rPr lang="uk-UA" sz="4400" b="1" dirty="0" smtClean="0">
                <a:latin typeface="Monotype Corsiva" panose="03010101010201010101" pitchFamily="66" charset="0"/>
              </a:rPr>
            </a:br>
            <a:r>
              <a:rPr lang="uk-UA" sz="2000" dirty="0" smtClean="0">
                <a:latin typeface="Monotype Corsiva" panose="03010101010201010101" pitchFamily="66" charset="0"/>
              </a:rPr>
              <a:t>(керівник Людмила Башуцька, концертмейстер Олеся Сосновська)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554" y="1905000"/>
            <a:ext cx="7068668" cy="4712445"/>
          </a:xfrm>
        </p:spPr>
      </p:pic>
    </p:spTree>
    <p:extLst>
      <p:ext uri="{BB962C8B-B14F-4D97-AF65-F5344CB8AC3E}">
        <p14:creationId xmlns:p14="http://schemas.microsoft.com/office/powerpoint/2010/main" val="2737108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b="1" dirty="0" smtClean="0">
                <a:latin typeface="Monotype Corsiva" panose="03010101010201010101" pitchFamily="66" charset="0"/>
              </a:rPr>
              <a:t>Ансамбль скрипалів «Домінанта»</a:t>
            </a:r>
            <a:br>
              <a:rPr lang="uk-UA" sz="4000" b="1" dirty="0" smtClean="0">
                <a:latin typeface="Monotype Corsiva" panose="03010101010201010101" pitchFamily="66" charset="0"/>
              </a:rPr>
            </a:br>
            <a:r>
              <a:rPr lang="uk-UA" sz="2000" dirty="0" smtClean="0">
                <a:latin typeface="Monotype Corsiva" panose="03010101010201010101" pitchFamily="66" charset="0"/>
              </a:rPr>
              <a:t>(керівник Надія Мацишин, концертмейстер Олеся Сосновська)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294" y="1751527"/>
            <a:ext cx="7360947" cy="4907298"/>
          </a:xfrm>
        </p:spPr>
      </p:pic>
    </p:spTree>
    <p:extLst>
      <p:ext uri="{BB962C8B-B14F-4D97-AF65-F5344CB8AC3E}">
        <p14:creationId xmlns:p14="http://schemas.microsoft.com/office/powerpoint/2010/main" val="28192744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400" b="1" dirty="0" smtClean="0">
                <a:latin typeface="Monotype Corsiva" panose="03010101010201010101" pitchFamily="66" charset="0"/>
              </a:rPr>
              <a:t>Ансамбль флейтистів «</a:t>
            </a:r>
            <a:r>
              <a:rPr lang="uk-UA" sz="4400" b="1" dirty="0" err="1" smtClean="0">
                <a:latin typeface="Monotype Corsiva" panose="03010101010201010101" pitchFamily="66" charset="0"/>
              </a:rPr>
              <a:t>Дольче</a:t>
            </a:r>
            <a:r>
              <a:rPr lang="uk-UA" sz="4400" b="1" dirty="0" smtClean="0">
                <a:latin typeface="Monotype Corsiva" panose="03010101010201010101" pitchFamily="66" charset="0"/>
              </a:rPr>
              <a:t>»</a:t>
            </a:r>
            <a:br>
              <a:rPr lang="uk-UA" sz="4400" b="1" dirty="0" smtClean="0">
                <a:latin typeface="Monotype Corsiva" panose="03010101010201010101" pitchFamily="66" charset="0"/>
              </a:rPr>
            </a:br>
            <a:r>
              <a:rPr lang="uk-UA" sz="2000" dirty="0" smtClean="0">
                <a:latin typeface="Monotype Corsiva" panose="03010101010201010101" pitchFamily="66" charset="0"/>
              </a:rPr>
              <a:t>(керівник Світлана Гайда, концертмейстер Наталія Харатін)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175" y="1905000"/>
            <a:ext cx="6751034" cy="4500689"/>
          </a:xfrm>
        </p:spPr>
      </p:pic>
    </p:spTree>
    <p:extLst>
      <p:ext uri="{BB962C8B-B14F-4D97-AF65-F5344CB8AC3E}">
        <p14:creationId xmlns:p14="http://schemas.microsoft.com/office/powerpoint/2010/main" val="12677206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400" b="1" dirty="0" smtClean="0">
                <a:latin typeface="Monotype Corsiva" panose="03010101010201010101" pitchFamily="66" charset="0"/>
              </a:rPr>
              <a:t>Ансамбль сопілкарів «</a:t>
            </a:r>
            <a:r>
              <a:rPr lang="en-US" sz="4400" b="1" dirty="0" smtClean="0">
                <a:latin typeface="Monotype Corsiva" panose="03010101010201010101" pitchFamily="66" charset="0"/>
              </a:rPr>
              <a:t>Fest </a:t>
            </a:r>
            <a:r>
              <a:rPr lang="uk-UA" sz="4400" b="1" dirty="0" smtClean="0">
                <a:latin typeface="Monotype Corsiva" panose="03010101010201010101" pitchFamily="66" charset="0"/>
              </a:rPr>
              <a:t>дударики»</a:t>
            </a:r>
            <a:br>
              <a:rPr lang="uk-UA" sz="4400" b="1" dirty="0" smtClean="0">
                <a:latin typeface="Monotype Corsiva" panose="03010101010201010101" pitchFamily="66" charset="0"/>
              </a:rPr>
            </a:br>
            <a:r>
              <a:rPr lang="uk-UA" sz="2000" dirty="0" smtClean="0">
                <a:latin typeface="Monotype Corsiva" panose="03010101010201010101" pitchFamily="66" charset="0"/>
              </a:rPr>
              <a:t>(керівник Михайло Віятик)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23" y="1745221"/>
            <a:ext cx="3904113" cy="390411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701" y="1609725"/>
            <a:ext cx="2466975" cy="18478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541" y="1355420"/>
            <a:ext cx="3645459" cy="55025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022" y="3473348"/>
            <a:ext cx="2242332" cy="338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138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b="1" dirty="0" smtClean="0">
                <a:latin typeface="Monotype Corsiva" panose="03010101010201010101" pitchFamily="66" charset="0"/>
              </a:rPr>
              <a:t>Ансамбль барабанщиків </a:t>
            </a:r>
            <a:r>
              <a:rPr lang="en-US" sz="4000" b="1" dirty="0" smtClean="0">
                <a:latin typeface="Monotype Corsiva" panose="03010101010201010101" pitchFamily="66" charset="0"/>
              </a:rPr>
              <a:t>«</a:t>
            </a:r>
            <a:r>
              <a:rPr lang="en-US" sz="4000" b="1" dirty="0">
                <a:latin typeface="Monotype Corsiva" panose="03010101010201010101" pitchFamily="66" charset="0"/>
              </a:rPr>
              <a:t>Beat drum»</a:t>
            </a:r>
            <a:r>
              <a:rPr lang="uk-UA" sz="4000" dirty="0" smtClean="0">
                <a:latin typeface="Monotype Corsiva" panose="03010101010201010101" pitchFamily="66" charset="0"/>
              </a:rPr>
              <a:t/>
            </a:r>
            <a:br>
              <a:rPr lang="uk-UA" sz="4000" dirty="0" smtClean="0">
                <a:latin typeface="Monotype Corsiva" panose="03010101010201010101" pitchFamily="66" charset="0"/>
              </a:rPr>
            </a:br>
            <a:r>
              <a:rPr lang="uk-UA" sz="2000" dirty="0" smtClean="0">
                <a:latin typeface="Monotype Corsiva" panose="03010101010201010101" pitchFamily="66" charset="0"/>
              </a:rPr>
              <a:t>(керівник Михайло Віятик)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611255"/>
            <a:ext cx="7645585" cy="5238642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983" y="1640541"/>
            <a:ext cx="3907017" cy="520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8459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8677" y="443806"/>
            <a:ext cx="4374545" cy="1280890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 smtClean="0">
                <a:latin typeface="Monotype Corsiva" panose="03010101010201010101" pitchFamily="66" charset="0"/>
              </a:rPr>
              <a:t>Духовий оркестр</a:t>
            </a:r>
            <a:br>
              <a:rPr lang="uk-UA" sz="4000" b="1" dirty="0" smtClean="0">
                <a:latin typeface="Monotype Corsiva" panose="03010101010201010101" pitchFamily="66" charset="0"/>
              </a:rPr>
            </a:br>
            <a:r>
              <a:rPr lang="uk-UA" sz="2000" dirty="0" smtClean="0">
                <a:latin typeface="Monotype Corsiva" panose="03010101010201010101" pitchFamily="66" charset="0"/>
              </a:rPr>
              <a:t>(керівник Михайло Віятик)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812" y="141881"/>
            <a:ext cx="3936642" cy="6552987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473" y="1659229"/>
            <a:ext cx="6714186" cy="50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952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b="1" dirty="0" smtClean="0">
                <a:latin typeface="Monotype Corsiva" panose="03010101010201010101" pitchFamily="66" charset="0"/>
              </a:rPr>
              <a:t>Ансамбль бандуристів «</a:t>
            </a:r>
            <a:r>
              <a:rPr lang="uk-UA" sz="4000" b="1" dirty="0" err="1" smtClean="0">
                <a:latin typeface="Monotype Corsiva" panose="03010101010201010101" pitchFamily="66" charset="0"/>
              </a:rPr>
              <a:t>Риндзівочка</a:t>
            </a:r>
            <a:r>
              <a:rPr lang="uk-UA" sz="4000" b="1" dirty="0" smtClean="0">
                <a:latin typeface="Monotype Corsiva" panose="03010101010201010101" pitchFamily="66" charset="0"/>
              </a:rPr>
              <a:t>»</a:t>
            </a:r>
            <a:br>
              <a:rPr lang="uk-UA" sz="4000" b="1" dirty="0" smtClean="0">
                <a:latin typeface="Monotype Corsiva" panose="03010101010201010101" pitchFamily="66" charset="0"/>
              </a:rPr>
            </a:br>
            <a:r>
              <a:rPr lang="uk-UA" sz="2000" dirty="0" smtClean="0">
                <a:latin typeface="Monotype Corsiva" panose="03010101010201010101" pitchFamily="66" charset="0"/>
              </a:rPr>
              <a:t>(керівники Марія Євгеньєва та Олена Гаврилюк)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803" y="1712892"/>
            <a:ext cx="7403743" cy="4935828"/>
          </a:xfrm>
        </p:spPr>
      </p:pic>
    </p:spTree>
    <p:extLst>
      <p:ext uri="{BB962C8B-B14F-4D97-AF65-F5344CB8AC3E}">
        <p14:creationId xmlns:p14="http://schemas.microsoft.com/office/powerpoint/2010/main" val="1855739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2890" y="412124"/>
            <a:ext cx="10328855" cy="1492876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 smtClean="0">
                <a:latin typeface="Monotype Corsiva" panose="03010101010201010101" pitchFamily="66" charset="0"/>
              </a:rPr>
              <a:t>Вокально-інструментальний гурт «</a:t>
            </a:r>
            <a:r>
              <a:rPr lang="en-US" sz="4000" b="1" dirty="0" smtClean="0">
                <a:latin typeface="Monotype Corsiva" panose="03010101010201010101" pitchFamily="66" charset="0"/>
              </a:rPr>
              <a:t>Music addiction</a:t>
            </a:r>
            <a:r>
              <a:rPr lang="uk-UA" sz="4000" b="1" dirty="0" smtClean="0">
                <a:latin typeface="Monotype Corsiva" panose="03010101010201010101" pitchFamily="66" charset="0"/>
              </a:rPr>
              <a:t>»</a:t>
            </a:r>
            <a:br>
              <a:rPr lang="uk-UA" sz="4000" b="1" dirty="0" smtClean="0">
                <a:latin typeface="Monotype Corsiva" panose="03010101010201010101" pitchFamily="66" charset="0"/>
              </a:rPr>
            </a:br>
            <a:r>
              <a:rPr lang="uk-UA" sz="2800" dirty="0" smtClean="0">
                <a:latin typeface="Monotype Corsiva" panose="03010101010201010101" pitchFamily="66" charset="0"/>
              </a:rPr>
              <a:t>(керівник Анатолій Макара)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780" y="1579808"/>
            <a:ext cx="7219873" cy="4826328"/>
          </a:xfrm>
        </p:spPr>
      </p:pic>
    </p:spTree>
    <p:extLst>
      <p:ext uri="{BB962C8B-B14F-4D97-AF65-F5344CB8AC3E}">
        <p14:creationId xmlns:p14="http://schemas.microsoft.com/office/powerpoint/2010/main" val="4028179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400" b="1" dirty="0" smtClean="0">
                <a:latin typeface="Monotype Corsiva" panose="03010101010201010101" pitchFamily="66" charset="0"/>
              </a:rPr>
              <a:t>Фортепіанний дует «</a:t>
            </a:r>
            <a:r>
              <a:rPr lang="uk-UA" sz="4400" b="1" dirty="0" err="1" smtClean="0">
                <a:latin typeface="Monotype Corsiva" panose="03010101010201010101" pitchFamily="66" charset="0"/>
              </a:rPr>
              <a:t>Естрея</a:t>
            </a:r>
            <a:r>
              <a:rPr lang="uk-UA" sz="4400" b="1" dirty="0" smtClean="0">
                <a:latin typeface="Monotype Corsiva" panose="03010101010201010101" pitchFamily="66" charset="0"/>
              </a:rPr>
              <a:t>» </a:t>
            </a:r>
            <a:br>
              <a:rPr lang="uk-UA" sz="4400" b="1" dirty="0" smtClean="0">
                <a:latin typeface="Monotype Corsiva" panose="03010101010201010101" pitchFamily="66" charset="0"/>
              </a:rPr>
            </a:br>
            <a:r>
              <a:rPr lang="uk-UA" sz="2000" dirty="0" smtClean="0">
                <a:latin typeface="Monotype Corsiva" panose="03010101010201010101" pitchFamily="66" charset="0"/>
              </a:rPr>
              <a:t>у складі викладачів фортепіанного відділу Наталії Харатін та Олесі Сосновської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350" y="1905000"/>
            <a:ext cx="6970836" cy="4659853"/>
          </a:xfrm>
        </p:spPr>
      </p:pic>
    </p:spTree>
    <p:extLst>
      <p:ext uri="{BB962C8B-B14F-4D97-AF65-F5344CB8AC3E}">
        <p14:creationId xmlns:p14="http://schemas.microsoft.com/office/powerpoint/2010/main" val="4282545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577669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uk-UA" sz="1800" dirty="0" smtClean="0">
                <a:latin typeface="Monotype Corsiva" panose="03010101010201010101" pitchFamily="66" charset="0"/>
              </a:rPr>
              <a:t>	</a:t>
            </a:r>
            <a:r>
              <a:rPr lang="uk-UA" sz="2400" dirty="0" smtClean="0">
                <a:latin typeface="Monotype Corsiva" panose="03010101010201010101" pitchFamily="66" charset="0"/>
              </a:rPr>
              <a:t>Мистецька освіта в Тернопільському ліцеї №21-спеціалізованій мистецькій школі імені Ігоря Герети реалізується через здобуття елементарного рівня мистецької освіти (1-4 класи), базового (5-9 класи) та профільного (10-11 класи) рівнів. </a:t>
            </a:r>
            <a:br>
              <a:rPr lang="uk-UA" sz="2400" dirty="0" smtClean="0">
                <a:latin typeface="Monotype Corsiva" panose="03010101010201010101" pitchFamily="66" charset="0"/>
              </a:rPr>
            </a:br>
            <a:r>
              <a:rPr lang="uk-UA" sz="2400" dirty="0" smtClean="0">
                <a:latin typeface="Monotype Corsiva" panose="03010101010201010101" pitchFamily="66" charset="0"/>
              </a:rPr>
              <a:t>	</a:t>
            </a:r>
            <a:r>
              <a:rPr lang="ru-RU" sz="2400" dirty="0" err="1">
                <a:latin typeface="Monotype Corsiva" panose="03010101010201010101" pitchFamily="66" charset="0"/>
              </a:rPr>
              <a:t>Починаючи</a:t>
            </a:r>
            <a:r>
              <a:rPr lang="ru-RU" sz="2400" dirty="0">
                <a:latin typeface="Monotype Corsiva" panose="03010101010201010101" pitchFamily="66" charset="0"/>
              </a:rPr>
              <a:t> з </a:t>
            </a:r>
            <a:r>
              <a:rPr lang="ru-RU" sz="2400" dirty="0" err="1">
                <a:latin typeface="Monotype Corsiva" panose="03010101010201010101" pitchFamily="66" charset="0"/>
              </a:rPr>
              <a:t>початкової</a:t>
            </a:r>
            <a:r>
              <a:rPr lang="ru-RU" sz="2400" dirty="0">
                <a:latin typeface="Monotype Corsiva" panose="03010101010201010101" pitchFamily="66" charset="0"/>
              </a:rPr>
              <a:t> ланки </a:t>
            </a:r>
            <a:r>
              <a:rPr lang="ru-RU" sz="2400" dirty="0" err="1">
                <a:latin typeface="Monotype Corsiva" panose="03010101010201010101" pitchFamily="66" charset="0"/>
              </a:rPr>
              <a:t>навчання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учні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вправно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розвивають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свої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здібності</a:t>
            </a:r>
            <a:r>
              <a:rPr lang="ru-RU" sz="2400" dirty="0">
                <a:latin typeface="Monotype Corsiva" panose="03010101010201010101" pitchFamily="66" charset="0"/>
              </a:rPr>
              <a:t> на уроках </a:t>
            </a:r>
            <a:r>
              <a:rPr lang="ru-RU" sz="2400" dirty="0" err="1" smtClean="0">
                <a:latin typeface="Monotype Corsiva" panose="03010101010201010101" pitchFamily="66" charset="0"/>
              </a:rPr>
              <a:t>мистецького</a:t>
            </a:r>
            <a:r>
              <a:rPr lang="ru-RU" sz="2400" dirty="0" smtClean="0">
                <a:latin typeface="Monotype Corsiva" panose="03010101010201010101" pitchFamily="66" charset="0"/>
              </a:rPr>
              <a:t> </a:t>
            </a:r>
            <a:r>
              <a:rPr lang="ru-RU" sz="2400" dirty="0">
                <a:latin typeface="Monotype Corsiva" panose="03010101010201010101" pitchFamily="66" charset="0"/>
              </a:rPr>
              <a:t>компонента, </a:t>
            </a:r>
            <a:r>
              <a:rPr lang="ru-RU" sz="2400" dirty="0" err="1">
                <a:latin typeface="Monotype Corsiva" panose="03010101010201010101" pitchFamily="66" charset="0"/>
              </a:rPr>
              <a:t>які</a:t>
            </a:r>
            <a:r>
              <a:rPr lang="ru-RU" sz="2400" dirty="0">
                <a:latin typeface="Monotype Corsiva" panose="03010101010201010101" pitchFamily="66" charset="0"/>
              </a:rPr>
              <a:t> є </a:t>
            </a:r>
            <a:r>
              <a:rPr lang="ru-RU" sz="2400" dirty="0" err="1">
                <a:latin typeface="Monotype Corsiva" panose="03010101010201010101" pitchFamily="66" charset="0"/>
              </a:rPr>
              <a:t>головним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елементом</a:t>
            </a:r>
            <a:r>
              <a:rPr lang="ru-RU" sz="2400" dirty="0">
                <a:latin typeface="Monotype Corsiva" panose="03010101010201010101" pitchFamily="66" charset="0"/>
              </a:rPr>
              <a:t> початкового </a:t>
            </a:r>
            <a:r>
              <a:rPr lang="ru-RU" sz="2400" dirty="0" err="1">
                <a:latin typeface="Monotype Corsiva" panose="03010101010201010101" pitchFamily="66" charset="0"/>
              </a:rPr>
              <a:t>профільного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навчання</a:t>
            </a:r>
            <a:r>
              <a:rPr lang="ru-RU" sz="2400" dirty="0" smtClean="0">
                <a:latin typeface="Monotype Corsiva" panose="03010101010201010101" pitchFamily="66" charset="0"/>
              </a:rPr>
              <a:t>. </a:t>
            </a:r>
            <a:r>
              <a:rPr lang="ru-RU" sz="2400" dirty="0" err="1" smtClean="0">
                <a:latin typeface="Monotype Corsiva" panose="03010101010201010101" pitchFamily="66" charset="0"/>
              </a:rPr>
              <a:t>Відбувається</a:t>
            </a:r>
            <a:r>
              <a:rPr lang="ru-RU" sz="2400" dirty="0" smtClean="0">
                <a:latin typeface="Monotype Corsiva" panose="03010101010201010101" pitchFamily="66" charset="0"/>
              </a:rPr>
              <a:t> </a:t>
            </a:r>
            <a:r>
              <a:rPr lang="ru-RU" sz="2400" dirty="0" err="1" smtClean="0">
                <a:latin typeface="Monotype Corsiva" panose="03010101010201010101" pitchFamily="66" charset="0"/>
              </a:rPr>
              <a:t>знайомство</a:t>
            </a:r>
            <a:r>
              <a:rPr lang="ru-RU" sz="2400" dirty="0" smtClean="0">
                <a:latin typeface="Monotype Corsiva" panose="03010101010201010101" pitchFamily="66" charset="0"/>
              </a:rPr>
              <a:t> з </a:t>
            </a:r>
            <a:r>
              <a:rPr lang="ru-RU" sz="2400" dirty="0" err="1" smtClean="0">
                <a:latin typeface="Monotype Corsiva" panose="03010101010201010101" pitchFamily="66" charset="0"/>
              </a:rPr>
              <a:t>усіма</a:t>
            </a:r>
            <a:r>
              <a:rPr lang="ru-RU" sz="2400" dirty="0" smtClean="0">
                <a:latin typeface="Monotype Corsiva" panose="03010101010201010101" pitchFamily="66" charset="0"/>
              </a:rPr>
              <a:t> видами </a:t>
            </a:r>
            <a:r>
              <a:rPr lang="ru-RU" sz="2400" dirty="0" err="1" smtClean="0">
                <a:latin typeface="Monotype Corsiva" panose="03010101010201010101" pitchFamily="66" charset="0"/>
              </a:rPr>
              <a:t>мистецтва</a:t>
            </a:r>
            <a:r>
              <a:rPr lang="ru-RU" sz="2400" dirty="0" smtClean="0">
                <a:latin typeface="Monotype Corsiva" panose="03010101010201010101" pitchFamily="66" charset="0"/>
              </a:rPr>
              <a:t>. </a:t>
            </a:r>
            <a:r>
              <a:rPr lang="ru-RU" sz="2400" dirty="0" err="1" smtClean="0">
                <a:latin typeface="Monotype Corsiva" panose="03010101010201010101" pitchFamily="66" charset="0"/>
              </a:rPr>
              <a:t>Учні</a:t>
            </a:r>
            <a:r>
              <a:rPr lang="ru-RU" sz="2400" dirty="0" smtClean="0">
                <a:latin typeface="Monotype Corsiva" panose="03010101010201010101" pitchFamily="66" charset="0"/>
              </a:rPr>
              <a:t> </a:t>
            </a:r>
            <a:r>
              <a:rPr lang="ru-RU" sz="2400" dirty="0" err="1" smtClean="0">
                <a:latin typeface="Monotype Corsiva" panose="03010101010201010101" pitchFamily="66" charset="0"/>
              </a:rPr>
              <a:t>освоюють</a:t>
            </a:r>
            <a:r>
              <a:rPr lang="ru-RU" sz="2400" dirty="0" smtClean="0">
                <a:latin typeface="Monotype Corsiva" panose="03010101010201010101" pitchFamily="66" charset="0"/>
              </a:rPr>
              <a:t> </a:t>
            </a:r>
            <a:r>
              <a:rPr lang="ru-RU" sz="2400" b="1" dirty="0" err="1" smtClean="0">
                <a:latin typeface="Monotype Corsiva" panose="03010101010201010101" pitchFamily="66" charset="0"/>
              </a:rPr>
              <a:t>образотворче</a:t>
            </a:r>
            <a:r>
              <a:rPr lang="ru-RU" sz="2400" b="1" dirty="0" smtClean="0">
                <a:latin typeface="Monotype Corsiva" panose="03010101010201010101" pitchFamily="66" charset="0"/>
              </a:rPr>
              <a:t>, </a:t>
            </a:r>
            <a:r>
              <a:rPr lang="ru-RU" sz="2400" b="1" dirty="0" err="1" smtClean="0">
                <a:latin typeface="Monotype Corsiva" panose="03010101010201010101" pitchFamily="66" charset="0"/>
              </a:rPr>
              <a:t>хореографічне</a:t>
            </a:r>
            <a:r>
              <a:rPr lang="ru-RU" sz="2400" b="1" dirty="0" smtClean="0">
                <a:latin typeface="Monotype Corsiva" panose="03010101010201010101" pitchFamily="66" charset="0"/>
              </a:rPr>
              <a:t>, </a:t>
            </a:r>
            <a:r>
              <a:rPr lang="ru-RU" sz="2400" b="1" dirty="0" err="1" smtClean="0">
                <a:latin typeface="Monotype Corsiva" panose="03010101010201010101" pitchFamily="66" charset="0"/>
              </a:rPr>
              <a:t>музичне</a:t>
            </a:r>
            <a:r>
              <a:rPr lang="ru-RU" sz="2400" b="1" dirty="0" smtClean="0">
                <a:latin typeface="Monotype Corsiva" panose="03010101010201010101" pitchFamily="66" charset="0"/>
              </a:rPr>
              <a:t> </a:t>
            </a:r>
            <a:r>
              <a:rPr lang="ru-RU" sz="2400" dirty="0" smtClean="0">
                <a:latin typeface="Monotype Corsiva" panose="03010101010201010101" pitchFamily="66" charset="0"/>
              </a:rPr>
              <a:t>та </a:t>
            </a:r>
            <a:r>
              <a:rPr lang="ru-RU" sz="2400" b="1" dirty="0" err="1" smtClean="0">
                <a:latin typeface="Monotype Corsiva" panose="03010101010201010101" pitchFamily="66" charset="0"/>
              </a:rPr>
              <a:t>театральне</a:t>
            </a:r>
            <a:r>
              <a:rPr lang="ru-RU" sz="2400" b="1" dirty="0" smtClean="0">
                <a:latin typeface="Monotype Corsiva" panose="03010101010201010101" pitchFamily="66" charset="0"/>
              </a:rPr>
              <a:t> </a:t>
            </a:r>
            <a:r>
              <a:rPr lang="ru-RU" sz="2400" b="1" dirty="0" err="1" smtClean="0">
                <a:latin typeface="Monotype Corsiva" panose="03010101010201010101" pitchFamily="66" charset="0"/>
              </a:rPr>
              <a:t>мистецтво</a:t>
            </a:r>
            <a:r>
              <a:rPr lang="ru-RU" sz="2400" dirty="0" smtClean="0">
                <a:latin typeface="Monotype Corsiva" panose="03010101010201010101" pitchFamily="66" charset="0"/>
              </a:rPr>
              <a:t>.</a:t>
            </a:r>
            <a:br>
              <a:rPr lang="ru-RU" sz="2400" dirty="0" smtClean="0">
                <a:latin typeface="Monotype Corsiva" panose="03010101010201010101" pitchFamily="66" charset="0"/>
              </a:rPr>
            </a:br>
            <a:r>
              <a:rPr lang="ru-RU" sz="2400" dirty="0">
                <a:latin typeface="Monotype Corsiva" panose="03010101010201010101" pitchFamily="66" charset="0"/>
              </a:rPr>
              <a:t>	</a:t>
            </a:r>
            <a:r>
              <a:rPr lang="ru-RU" sz="1800" dirty="0">
                <a:latin typeface="Monotype Corsiva" panose="03010101010201010101" pitchFamily="66" charset="0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4252562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400" b="1" dirty="0" smtClean="0">
                <a:latin typeface="Monotype Corsiva" panose="03010101010201010101" pitchFamily="66" charset="0"/>
              </a:rPr>
              <a:t>Дует бандуристів «Сон-трава»</a:t>
            </a:r>
            <a:br>
              <a:rPr lang="uk-UA" sz="4400" b="1" dirty="0" smtClean="0">
                <a:latin typeface="Monotype Corsiva" panose="03010101010201010101" pitchFamily="66" charset="0"/>
              </a:rPr>
            </a:br>
            <a:r>
              <a:rPr lang="uk-UA" sz="2000" dirty="0" smtClean="0">
                <a:latin typeface="Monotype Corsiva" panose="03010101010201010101" pitchFamily="66" charset="0"/>
              </a:rPr>
              <a:t>у складі викладачів народного відділу Олени Гаврилюк та Марії Євгеньєвої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13" y="1905000"/>
            <a:ext cx="7099625" cy="4745945"/>
          </a:xfrm>
        </p:spPr>
      </p:pic>
    </p:spTree>
    <p:extLst>
      <p:ext uri="{BB962C8B-B14F-4D97-AF65-F5344CB8AC3E}">
        <p14:creationId xmlns:p14="http://schemas.microsoft.com/office/powerpoint/2010/main" val="34612211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b="1" dirty="0" smtClean="0">
                <a:latin typeface="Monotype Corsiva" panose="03010101010201010101" pitchFamily="66" charset="0"/>
              </a:rPr>
              <a:t>Вокальний ансамбль викладачів «Сольвія»</a:t>
            </a:r>
            <a:br>
              <a:rPr lang="uk-UA" sz="4000" b="1" dirty="0" smtClean="0">
                <a:latin typeface="Monotype Corsiva" panose="03010101010201010101" pitchFamily="66" charset="0"/>
              </a:rPr>
            </a:br>
            <a:r>
              <a:rPr lang="uk-UA" sz="2000" dirty="0" smtClean="0">
                <a:latin typeface="Monotype Corsiva" panose="03010101010201010101" pitchFamily="66" charset="0"/>
              </a:rPr>
              <a:t>(керівник Оксана Купецька)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9115" y="1671305"/>
            <a:ext cx="6381960" cy="518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7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237743"/>
            <a:ext cx="8911687" cy="1050144"/>
          </a:xfrm>
        </p:spPr>
        <p:txBody>
          <a:bodyPr>
            <a:normAutofit/>
          </a:bodyPr>
          <a:lstStyle/>
          <a:p>
            <a:pPr algn="ctr"/>
            <a:r>
              <a:rPr lang="uk-UA" sz="4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Методична робота</a:t>
            </a:r>
            <a:endParaRPr lang="ru-RU" sz="4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287887"/>
            <a:ext cx="8915400" cy="5396248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uk-UA" sz="2400" dirty="0" smtClean="0">
                <a:latin typeface="Monotype Corsiva" panose="03010101010201010101" pitchFamily="66" charset="0"/>
              </a:rPr>
              <a:t>У 2019-2020 </a:t>
            </a:r>
            <a:r>
              <a:rPr lang="uk-UA" sz="2400" dirty="0" err="1" smtClean="0">
                <a:latin typeface="Monotype Corsiva" panose="03010101010201010101" pitchFamily="66" charset="0"/>
              </a:rPr>
              <a:t>н.р</a:t>
            </a:r>
            <a:r>
              <a:rPr lang="uk-UA" sz="2400" dirty="0" smtClean="0">
                <a:latin typeface="Monotype Corsiva" panose="03010101010201010101" pitchFamily="66" charset="0"/>
              </a:rPr>
              <a:t>. викладачі мистецького компоненту брали активну участь у науково-методичних заходах  в Тернопільській області та за її межами:</a:t>
            </a:r>
          </a:p>
          <a:p>
            <a:pPr>
              <a:spcBef>
                <a:spcPts val="0"/>
              </a:spcBef>
            </a:pPr>
            <a:r>
              <a:rPr lang="uk-UA" sz="2400" dirty="0" smtClean="0">
                <a:latin typeface="Monotype Corsiva" panose="03010101010201010101" pitchFamily="66" charset="0"/>
              </a:rPr>
              <a:t>Засідання відділів</a:t>
            </a:r>
          </a:p>
          <a:p>
            <a:pPr>
              <a:spcBef>
                <a:spcPts val="0"/>
              </a:spcBef>
            </a:pPr>
            <a:r>
              <a:rPr lang="uk-UA" sz="2400" dirty="0" smtClean="0">
                <a:latin typeface="Monotype Corsiva" panose="03010101010201010101" pitchFamily="66" charset="0"/>
              </a:rPr>
              <a:t>Педагогічні ради</a:t>
            </a:r>
          </a:p>
          <a:p>
            <a:pPr>
              <a:spcBef>
                <a:spcPts val="0"/>
              </a:spcBef>
            </a:pPr>
            <a:r>
              <a:rPr lang="uk-UA" sz="2400" dirty="0" smtClean="0">
                <a:latin typeface="Monotype Corsiva" panose="03010101010201010101" pitchFamily="66" charset="0"/>
              </a:rPr>
              <a:t>Круглі столи</a:t>
            </a:r>
          </a:p>
          <a:p>
            <a:pPr>
              <a:spcBef>
                <a:spcPts val="0"/>
              </a:spcBef>
            </a:pPr>
            <a:r>
              <a:rPr lang="uk-UA" sz="2400" dirty="0" smtClean="0">
                <a:latin typeface="Monotype Corsiva" panose="03010101010201010101" pitchFamily="66" charset="0"/>
              </a:rPr>
              <a:t>Семінари-практикуми</a:t>
            </a:r>
          </a:p>
          <a:p>
            <a:pPr>
              <a:spcBef>
                <a:spcPts val="0"/>
              </a:spcBef>
            </a:pPr>
            <a:r>
              <a:rPr lang="uk-UA" sz="2400" dirty="0" smtClean="0">
                <a:latin typeface="Monotype Corsiva" panose="03010101010201010101" pitchFamily="66" charset="0"/>
              </a:rPr>
              <a:t>Конференції</a:t>
            </a:r>
          </a:p>
          <a:p>
            <a:pPr>
              <a:spcBef>
                <a:spcPts val="0"/>
              </a:spcBef>
            </a:pPr>
            <a:r>
              <a:rPr lang="uk-UA" sz="2400" dirty="0" smtClean="0">
                <a:latin typeface="Monotype Corsiva" panose="03010101010201010101" pitchFamily="66" charset="0"/>
              </a:rPr>
              <a:t>Відкриті уроки</a:t>
            </a:r>
          </a:p>
          <a:p>
            <a:pPr>
              <a:spcBef>
                <a:spcPts val="0"/>
              </a:spcBef>
            </a:pPr>
            <a:r>
              <a:rPr lang="uk-UA" sz="2400" dirty="0" smtClean="0">
                <a:latin typeface="Monotype Corsiva" panose="03010101010201010101" pitchFamily="66" charset="0"/>
              </a:rPr>
              <a:t>Взаємовідвідування уроків</a:t>
            </a:r>
          </a:p>
          <a:p>
            <a:pPr>
              <a:spcBef>
                <a:spcPts val="0"/>
              </a:spcBef>
            </a:pPr>
            <a:r>
              <a:rPr lang="uk-UA" sz="2400" dirty="0" smtClean="0">
                <a:latin typeface="Monotype Corsiva" panose="03010101010201010101" pitchFamily="66" charset="0"/>
              </a:rPr>
              <a:t>Майстер-класи</a:t>
            </a:r>
          </a:p>
          <a:p>
            <a:pPr>
              <a:spcBef>
                <a:spcPts val="0"/>
              </a:spcBef>
            </a:pPr>
            <a:r>
              <a:rPr lang="uk-UA" sz="2400" dirty="0" smtClean="0">
                <a:latin typeface="Monotype Corsiva" panose="03010101010201010101" pitchFamily="66" charset="0"/>
              </a:rPr>
              <a:t>Науково-практичні семінари</a:t>
            </a:r>
          </a:p>
          <a:p>
            <a:pPr>
              <a:spcBef>
                <a:spcPts val="0"/>
              </a:spcBef>
            </a:pPr>
            <a:r>
              <a:rPr lang="uk-UA" sz="2400" dirty="0" smtClean="0">
                <a:latin typeface="Monotype Corsiva" panose="03010101010201010101" pitchFamily="66" charset="0"/>
              </a:rPr>
              <a:t>Конференції</a:t>
            </a:r>
          </a:p>
          <a:p>
            <a:pPr>
              <a:spcBef>
                <a:spcPts val="0"/>
              </a:spcBef>
            </a:pPr>
            <a:r>
              <a:rPr lang="uk-UA" sz="2400" dirty="0" smtClean="0">
                <a:latin typeface="Monotype Corsiva" panose="03010101010201010101" pitchFamily="66" charset="0"/>
              </a:rPr>
              <a:t>Методичні діалоги</a:t>
            </a:r>
          </a:p>
          <a:p>
            <a:pPr>
              <a:spcBef>
                <a:spcPts val="0"/>
              </a:spcBef>
            </a:pPr>
            <a:r>
              <a:rPr lang="uk-UA" sz="2400" dirty="0" smtClean="0">
                <a:latin typeface="Monotype Corsiva" panose="03010101010201010101" pitchFamily="66" charset="0"/>
              </a:rPr>
              <a:t>Психологічні тренінги</a:t>
            </a:r>
          </a:p>
          <a:p>
            <a:pPr>
              <a:spcBef>
                <a:spcPts val="0"/>
              </a:spcBef>
            </a:pPr>
            <a:r>
              <a:rPr lang="uk-UA" sz="2400" dirty="0" smtClean="0">
                <a:latin typeface="Monotype Corsiva" panose="03010101010201010101" pitchFamily="66" charset="0"/>
              </a:rPr>
              <a:t>Онлайн вебінари</a:t>
            </a:r>
          </a:p>
        </p:txBody>
      </p:sp>
    </p:spTree>
    <p:extLst>
      <p:ext uri="{BB962C8B-B14F-4D97-AF65-F5344CB8AC3E}">
        <p14:creationId xmlns:p14="http://schemas.microsoft.com/office/powerpoint/2010/main" val="24501195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773510" y="1081824"/>
            <a:ext cx="7731101" cy="5112914"/>
          </a:xfrm>
        </p:spPr>
        <p:txBody>
          <a:bodyPr>
            <a:normAutofit fontScale="90000"/>
          </a:bodyPr>
          <a:lstStyle/>
          <a:p>
            <a:pPr lvl="0">
              <a:lnSpc>
                <a:spcPct val="150000"/>
              </a:lnSpc>
              <a:spcBef>
                <a:spcPts val="1000"/>
              </a:spcBef>
            </a:pPr>
            <a:r>
              <a:rPr lang="uk-UA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onotype Corsiva" panose="03010101010201010101" pitchFamily="66" charset="0"/>
                <a:ea typeface="+mn-ea"/>
                <a:cs typeface="+mn-cs"/>
              </a:rPr>
              <a:t>	</a:t>
            </a:r>
            <a:r>
              <a:rPr lang="uk-UA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onotype Corsiva" panose="03010101010201010101" pitchFamily="66" charset="0"/>
                <a:ea typeface="+mn-ea"/>
                <a:cs typeface="+mn-cs"/>
              </a:rPr>
              <a:t>Також викладачі систематично проходять курси підвищення кваліфікації.</a:t>
            </a:r>
            <a:br>
              <a:rPr lang="uk-UA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uk-UA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onotype Corsiva" panose="03010101010201010101" pitchFamily="66" charset="0"/>
                <a:ea typeface="+mn-ea"/>
                <a:cs typeface="+mn-cs"/>
              </a:rPr>
              <a:t>	В 2019-2020 </a:t>
            </a:r>
            <a:r>
              <a:rPr lang="uk-UA" sz="24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Monotype Corsiva" panose="03010101010201010101" pitchFamily="66" charset="0"/>
                <a:ea typeface="+mn-ea"/>
                <a:cs typeface="+mn-cs"/>
              </a:rPr>
              <a:t>н.р</a:t>
            </a:r>
            <a:r>
              <a:rPr lang="uk-UA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onotype Corsiva" panose="03010101010201010101" pitchFamily="66" charset="0"/>
                <a:ea typeface="+mn-ea"/>
                <a:cs typeface="+mn-cs"/>
              </a:rPr>
              <a:t>. при </a:t>
            </a:r>
            <a:r>
              <a:rPr lang="uk-UA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onotype Corsiva" panose="03010101010201010101" pitchFamily="66" charset="0"/>
                <a:ea typeface="+mn-ea"/>
                <a:cs typeface="+mn-cs"/>
              </a:rPr>
              <a:t>Міністерстві культури України Національної Академії керівних кадрів культури та мистецтв </a:t>
            </a:r>
            <a:r>
              <a:rPr lang="uk-UA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onotype Corsiva" panose="03010101010201010101" pitchFamily="66" charset="0"/>
                <a:ea typeface="+mn-ea"/>
                <a:cs typeface="+mn-cs"/>
              </a:rPr>
              <a:t>пройшли курси підвищення кваліфікації 2 викладачів.</a:t>
            </a:r>
            <a:br>
              <a:rPr lang="uk-UA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uk-UA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onotype Corsiva" panose="03010101010201010101" pitchFamily="66" charset="0"/>
                <a:ea typeface="+mn-ea"/>
                <a:cs typeface="+mn-cs"/>
              </a:rPr>
              <a:t>	15 викладачів </a:t>
            </a:r>
            <a:r>
              <a:rPr lang="uk-UA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Monotype Corsiva" panose="03010101010201010101" pitchFamily="66" charset="0"/>
              </a:rPr>
              <a:t>пройшли курси підвищення кваліфікації </a:t>
            </a:r>
            <a:r>
              <a:rPr lang="uk-UA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onotype Corsiva" panose="03010101010201010101" pitchFamily="66" charset="0"/>
              </a:rPr>
              <a:t> при </a:t>
            </a:r>
            <a:r>
              <a:rPr lang="uk-UA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Рівненському  обласному  інституті </a:t>
            </a:r>
            <a:r>
              <a:rPr lang="uk-UA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післядипломної  педагогічної  </a:t>
            </a:r>
            <a:r>
              <a:rPr lang="uk-UA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освіти</a:t>
            </a:r>
            <a:r>
              <a:rPr lang="uk-UA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та 2 викладачів – в </a:t>
            </a:r>
            <a:r>
              <a:rPr lang="uk-UA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Тернопільському обласному комунальному інституті післядипломної педагогічної освіти.</a:t>
            </a:r>
            <a:br>
              <a:rPr lang="uk-UA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</a:br>
            <a:r>
              <a:rPr lang="uk-UA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Monotype Corsiva" panose="03010101010201010101" pitchFamily="66" charset="0"/>
                <a:ea typeface="+mn-ea"/>
                <a:cs typeface="+mn-cs"/>
              </a:rPr>
              <a:t/>
            </a:r>
            <a:br>
              <a:rPr lang="uk-UA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Monotype Corsiva" panose="03010101010201010101" pitchFamily="66" charset="0"/>
                <a:ea typeface="+mn-ea"/>
                <a:cs typeface="+mn-cs"/>
              </a:rPr>
            </a:br>
            <a:endParaRPr lang="ru-RU" sz="20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9048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103031"/>
            <a:ext cx="9435944" cy="6645499"/>
          </a:xfrm>
        </p:spPr>
        <p:txBody>
          <a:bodyPr>
            <a:normAutofit fontScale="90000"/>
          </a:bodyPr>
          <a:lstStyle/>
          <a:p>
            <a:r>
              <a:rPr lang="uk-UA" sz="2700" b="1" dirty="0" smtClean="0">
                <a:latin typeface="Monotype Corsiva" panose="03010101010201010101" pitchFamily="66" charset="0"/>
              </a:rPr>
              <a:t>Атестація 2019-2020 </a:t>
            </a:r>
            <a:r>
              <a:rPr lang="uk-UA" sz="2700" b="1" dirty="0" err="1" smtClean="0">
                <a:latin typeface="Monotype Corsiva" panose="03010101010201010101" pitchFamily="66" charset="0"/>
              </a:rPr>
              <a:t>н.р</a:t>
            </a:r>
            <a:r>
              <a:rPr lang="uk-UA" sz="2700" b="1" dirty="0" smtClean="0">
                <a:latin typeface="Monotype Corsiva" panose="03010101010201010101" pitchFamily="66" charset="0"/>
              </a:rPr>
              <a:t>.</a:t>
            </a:r>
            <a:br>
              <a:rPr lang="uk-UA" sz="2700" b="1" dirty="0" smtClean="0">
                <a:latin typeface="Monotype Corsiva" panose="03010101010201010101" pitchFamily="66" charset="0"/>
              </a:rPr>
            </a:br>
            <a:r>
              <a:rPr lang="uk-UA" sz="2700" b="1" dirty="0" smtClean="0">
                <a:latin typeface="Monotype Corsiva" panose="03010101010201010101" pitchFamily="66" charset="0"/>
              </a:rPr>
              <a:t/>
            </a:r>
            <a:br>
              <a:rPr lang="uk-UA" sz="2700" b="1" dirty="0" smtClean="0">
                <a:latin typeface="Monotype Corsiva" panose="03010101010201010101" pitchFamily="66" charset="0"/>
              </a:rPr>
            </a:br>
            <a:r>
              <a:rPr lang="uk-UA" sz="2200" dirty="0" smtClean="0">
                <a:latin typeface="Monotype Corsiva" panose="03010101010201010101" pitchFamily="66" charset="0"/>
              </a:rPr>
              <a:t>Відпові</a:t>
            </a:r>
            <a:r>
              <a:rPr lang="uk-UA" sz="2200" dirty="0">
                <a:latin typeface="Monotype Corsiva" panose="03010101010201010101" pitchFamily="66" charset="0"/>
              </a:rPr>
              <a:t>д</a:t>
            </a:r>
            <a:r>
              <a:rPr lang="uk-UA" sz="2200" dirty="0" smtClean="0">
                <a:latin typeface="Monotype Corsiva" panose="03010101010201010101" pitchFamily="66" charset="0"/>
              </a:rPr>
              <a:t>но до Наказу Міністерства культури України від </a:t>
            </a:r>
            <a:r>
              <a:rPr lang="ru-RU" sz="2200" dirty="0" smtClean="0">
                <a:latin typeface="Monotype Corsiva" panose="03010101010201010101" pitchFamily="66" charset="0"/>
              </a:rPr>
              <a:t>12.07.2018 N 628 </a:t>
            </a:r>
            <a:r>
              <a:rPr lang="ru-RU" sz="2200" dirty="0" err="1" smtClean="0">
                <a:latin typeface="Monotype Corsiva" panose="03010101010201010101" pitchFamily="66" charset="0"/>
              </a:rPr>
              <a:t>Зареєстровано</a:t>
            </a:r>
            <a:r>
              <a:rPr lang="ru-RU" sz="2200" dirty="0" smtClean="0">
                <a:latin typeface="Monotype Corsiva" panose="03010101010201010101" pitchFamily="66" charset="0"/>
              </a:rPr>
              <a:t> </a:t>
            </a:r>
            <a:r>
              <a:rPr lang="ru-RU" sz="2200" dirty="0">
                <a:latin typeface="Monotype Corsiva" panose="03010101010201010101" pitchFamily="66" charset="0"/>
              </a:rPr>
              <a:t>в </a:t>
            </a:r>
            <a:r>
              <a:rPr lang="ru-RU" sz="2200" dirty="0" smtClean="0">
                <a:latin typeface="Monotype Corsiva" panose="03010101010201010101" pitchFamily="66" charset="0"/>
              </a:rPr>
              <a:t> </a:t>
            </a:r>
            <a:r>
              <a:rPr lang="ru-RU" sz="2200" dirty="0" err="1" smtClean="0">
                <a:latin typeface="Monotype Corsiva" panose="03010101010201010101" pitchFamily="66" charset="0"/>
              </a:rPr>
              <a:t>Міністерстві</a:t>
            </a:r>
            <a:r>
              <a:rPr lang="ru-RU" sz="2200" dirty="0" smtClean="0">
                <a:latin typeface="Monotype Corsiva" panose="03010101010201010101" pitchFamily="66" charset="0"/>
              </a:rPr>
              <a:t> </a:t>
            </a:r>
            <a:r>
              <a:rPr lang="ru-RU" sz="2200" dirty="0" err="1">
                <a:latin typeface="Monotype Corsiva" panose="03010101010201010101" pitchFamily="66" charset="0"/>
              </a:rPr>
              <a:t>юстиції</a:t>
            </a:r>
            <a:r>
              <a:rPr lang="ru-RU" sz="2200" dirty="0">
                <a:latin typeface="Monotype Corsiva" panose="03010101010201010101" pitchFamily="66" charset="0"/>
              </a:rPr>
              <a:t> </a:t>
            </a:r>
            <a:r>
              <a:rPr lang="ru-RU" sz="2200" dirty="0" err="1" smtClean="0">
                <a:latin typeface="Monotype Corsiva" panose="03010101010201010101" pitchFamily="66" charset="0"/>
              </a:rPr>
              <a:t>України</a:t>
            </a:r>
            <a:r>
              <a:rPr lang="ru-RU" sz="2200" dirty="0" smtClean="0">
                <a:latin typeface="Monotype Corsiva" panose="03010101010201010101" pitchFamily="66" charset="0"/>
              </a:rPr>
              <a:t> 16 </a:t>
            </a:r>
            <a:r>
              <a:rPr lang="ru-RU" sz="2200" dirty="0" err="1">
                <a:latin typeface="Monotype Corsiva" panose="03010101010201010101" pitchFamily="66" charset="0"/>
              </a:rPr>
              <a:t>серпня</a:t>
            </a:r>
            <a:r>
              <a:rPr lang="ru-RU" sz="2200" dirty="0">
                <a:latin typeface="Monotype Corsiva" panose="03010101010201010101" pitchFamily="66" charset="0"/>
              </a:rPr>
              <a:t> 2018 р. за N 926/32378</a:t>
            </a:r>
            <a:br>
              <a:rPr lang="ru-RU" sz="2200" dirty="0">
                <a:latin typeface="Monotype Corsiva" panose="03010101010201010101" pitchFamily="66" charset="0"/>
              </a:rPr>
            </a:br>
            <a:r>
              <a:rPr lang="ru-RU" sz="2200" dirty="0" smtClean="0">
                <a:latin typeface="Monotype Corsiva" panose="03010101010201010101" pitchFamily="66" charset="0"/>
              </a:rPr>
              <a:t>«</a:t>
            </a:r>
            <a:r>
              <a:rPr lang="ru-RU" sz="2200" dirty="0" err="1" smtClean="0">
                <a:latin typeface="Monotype Corsiva" panose="03010101010201010101" pitchFamily="66" charset="0"/>
              </a:rPr>
              <a:t>Питання</a:t>
            </a:r>
            <a:r>
              <a:rPr lang="ru-RU" sz="2200" dirty="0" smtClean="0">
                <a:latin typeface="Monotype Corsiva" panose="03010101010201010101" pitchFamily="66" charset="0"/>
              </a:rPr>
              <a:t> </a:t>
            </a:r>
            <a:r>
              <a:rPr lang="ru-RU" sz="2200" dirty="0" err="1">
                <a:latin typeface="Monotype Corsiva" panose="03010101010201010101" pitchFamily="66" charset="0"/>
              </a:rPr>
              <a:t>атестації</a:t>
            </a:r>
            <a:r>
              <a:rPr lang="ru-RU" sz="2200" dirty="0">
                <a:latin typeface="Monotype Corsiva" panose="03010101010201010101" pitchFamily="66" charset="0"/>
              </a:rPr>
              <a:t> </a:t>
            </a:r>
            <a:r>
              <a:rPr lang="ru-RU" sz="2200" dirty="0" err="1">
                <a:latin typeface="Monotype Corsiva" panose="03010101010201010101" pitchFamily="66" charset="0"/>
              </a:rPr>
              <a:t>педагогічних</a:t>
            </a:r>
            <a:r>
              <a:rPr lang="ru-RU" sz="2200" dirty="0">
                <a:latin typeface="Monotype Corsiva" panose="03010101010201010101" pitchFamily="66" charset="0"/>
              </a:rPr>
              <a:t> </a:t>
            </a:r>
            <a:r>
              <a:rPr lang="ru-RU" sz="2200" dirty="0" err="1">
                <a:latin typeface="Monotype Corsiva" panose="03010101010201010101" pitchFamily="66" charset="0"/>
              </a:rPr>
              <a:t>працівників</a:t>
            </a:r>
            <a:r>
              <a:rPr lang="ru-RU" sz="2200" dirty="0">
                <a:latin typeface="Monotype Corsiva" panose="03010101010201010101" pitchFamily="66" charset="0"/>
              </a:rPr>
              <a:t> </a:t>
            </a:r>
            <a:r>
              <a:rPr lang="ru-RU" sz="2200" dirty="0" err="1">
                <a:latin typeface="Monotype Corsiva" panose="03010101010201010101" pitchFamily="66" charset="0"/>
              </a:rPr>
              <a:t>закладів</a:t>
            </a:r>
            <a:r>
              <a:rPr lang="ru-RU" sz="2200" dirty="0">
                <a:latin typeface="Monotype Corsiva" panose="03010101010201010101" pitchFamily="66" charset="0"/>
              </a:rPr>
              <a:t> (</a:t>
            </a:r>
            <a:r>
              <a:rPr lang="ru-RU" sz="2200" dirty="0" err="1">
                <a:latin typeface="Monotype Corsiva" panose="03010101010201010101" pitchFamily="66" charset="0"/>
              </a:rPr>
              <a:t>установ</a:t>
            </a:r>
            <a:r>
              <a:rPr lang="ru-RU" sz="2200" dirty="0">
                <a:latin typeface="Monotype Corsiva" panose="03010101010201010101" pitchFamily="66" charset="0"/>
              </a:rPr>
              <a:t>) </a:t>
            </a:r>
            <a:r>
              <a:rPr lang="ru-RU" sz="2200" dirty="0" err="1">
                <a:latin typeface="Monotype Corsiva" panose="03010101010201010101" pitchFamily="66" charset="0"/>
              </a:rPr>
              <a:t>освіти</a:t>
            </a:r>
            <a:r>
              <a:rPr lang="ru-RU" sz="2200" dirty="0">
                <a:latin typeface="Monotype Corsiva" panose="03010101010201010101" pitchFamily="66" charset="0"/>
              </a:rPr>
              <a:t> </a:t>
            </a:r>
            <a:r>
              <a:rPr lang="ru-RU" sz="2200" dirty="0" err="1">
                <a:latin typeface="Monotype Corsiva" panose="03010101010201010101" pitchFamily="66" charset="0"/>
              </a:rPr>
              <a:t>сфери</a:t>
            </a:r>
            <a:r>
              <a:rPr lang="ru-RU" sz="2200" dirty="0">
                <a:latin typeface="Monotype Corsiva" panose="03010101010201010101" pitchFamily="66" charset="0"/>
              </a:rPr>
              <a:t> </a:t>
            </a:r>
            <a:r>
              <a:rPr lang="ru-RU" sz="2200" dirty="0" err="1" smtClean="0">
                <a:latin typeface="Monotype Corsiva" panose="03010101010201010101" pitchFamily="66" charset="0"/>
              </a:rPr>
              <a:t>культури</a:t>
            </a:r>
            <a:r>
              <a:rPr lang="ru-RU" sz="2200" dirty="0" smtClean="0">
                <a:latin typeface="Monotype Corsiva" panose="03010101010201010101" pitchFamily="66" charset="0"/>
              </a:rPr>
              <a:t>»</a:t>
            </a:r>
            <a:br>
              <a:rPr lang="ru-RU" sz="2200" dirty="0" smtClean="0">
                <a:latin typeface="Monotype Corsiva" panose="03010101010201010101" pitchFamily="66" charset="0"/>
              </a:rPr>
            </a:br>
            <a:r>
              <a:rPr lang="ru-RU" sz="2200" dirty="0" smtClean="0">
                <a:latin typeface="Monotype Corsiva" panose="03010101010201010101" pitchFamily="66" charset="0"/>
              </a:rPr>
              <a:t>у 2019-2020 н. р. </a:t>
            </a:r>
            <a:r>
              <a:rPr lang="ru-RU" sz="2200" dirty="0" err="1">
                <a:latin typeface="Monotype Corsiva" panose="03010101010201010101" pitchFamily="66" charset="0"/>
              </a:rPr>
              <a:t>в</a:t>
            </a:r>
            <a:r>
              <a:rPr lang="ru-RU" sz="2200" dirty="0" err="1" smtClean="0">
                <a:latin typeface="Monotype Corsiva" panose="03010101010201010101" pitchFamily="66" charset="0"/>
              </a:rPr>
              <a:t>икладачі</a:t>
            </a:r>
            <a:r>
              <a:rPr lang="ru-RU" sz="2200" dirty="0" smtClean="0">
                <a:latin typeface="Monotype Corsiva" panose="03010101010201010101" pitchFamily="66" charset="0"/>
              </a:rPr>
              <a:t>  проходили </a:t>
            </a:r>
            <a:r>
              <a:rPr lang="ru-RU" sz="2200" dirty="0" err="1" smtClean="0">
                <a:latin typeface="Monotype Corsiva" panose="03010101010201010101" pitchFamily="66" charset="0"/>
              </a:rPr>
              <a:t>атетацію</a:t>
            </a:r>
            <a:r>
              <a:rPr lang="ru-RU" sz="2200" dirty="0" smtClean="0">
                <a:latin typeface="Monotype Corsiva" panose="03010101010201010101" pitchFamily="66" charset="0"/>
              </a:rPr>
              <a:t>.</a:t>
            </a:r>
            <a:br>
              <a:rPr lang="ru-RU" sz="2200" dirty="0" smtClean="0">
                <a:latin typeface="Monotype Corsiva" panose="03010101010201010101" pitchFamily="66" charset="0"/>
              </a:rPr>
            </a:br>
            <a:r>
              <a:rPr lang="ru-RU" sz="2200" dirty="0" smtClean="0">
                <a:latin typeface="Monotype Corsiva" panose="03010101010201010101" pitchFamily="66" charset="0"/>
              </a:rPr>
              <a:t/>
            </a:r>
            <a:br>
              <a:rPr lang="ru-RU" sz="2200" dirty="0" smtClean="0">
                <a:latin typeface="Monotype Corsiva" panose="03010101010201010101" pitchFamily="66" charset="0"/>
              </a:rPr>
            </a:br>
            <a:r>
              <a:rPr lang="ru-RU" sz="2700" b="1" dirty="0" smtClean="0">
                <a:latin typeface="Monotype Corsiva" panose="03010101010201010101" pitchFamily="66" charset="0"/>
              </a:rPr>
              <a:t>За результатами </a:t>
            </a:r>
            <a:r>
              <a:rPr lang="ru-RU" sz="2700" b="1" dirty="0" err="1" smtClean="0">
                <a:latin typeface="Monotype Corsiva" panose="03010101010201010101" pitchFamily="66" charset="0"/>
              </a:rPr>
              <a:t>атестації</a:t>
            </a:r>
            <a:r>
              <a:rPr lang="ru-RU" sz="2700" b="1" dirty="0" smtClean="0">
                <a:latin typeface="Monotype Corsiva" panose="03010101010201010101" pitchFamily="66" charset="0"/>
              </a:rPr>
              <a:t>:</a:t>
            </a:r>
            <a:br>
              <a:rPr lang="ru-RU" sz="2700" b="1" dirty="0" smtClean="0">
                <a:latin typeface="Monotype Corsiva" panose="03010101010201010101" pitchFamily="66" charset="0"/>
              </a:rPr>
            </a:br>
            <a:r>
              <a:rPr lang="ru-RU" sz="2200" dirty="0" smtClean="0">
                <a:latin typeface="Monotype Corsiva" panose="03010101010201010101" pitchFamily="66" charset="0"/>
              </a:rPr>
              <a:t/>
            </a:r>
            <a:br>
              <a:rPr lang="ru-RU" sz="2200" dirty="0" smtClean="0">
                <a:latin typeface="Monotype Corsiva" panose="03010101010201010101" pitchFamily="66" charset="0"/>
              </a:rPr>
            </a:br>
            <a:r>
              <a:rPr lang="ru-RU" sz="2200" dirty="0" smtClean="0">
                <a:latin typeface="Monotype Corsiva" panose="03010101010201010101" pitchFamily="66" charset="0"/>
              </a:rPr>
              <a:t>- </a:t>
            </a:r>
            <a:r>
              <a:rPr lang="ru-RU" sz="2200" b="1" dirty="0" smtClean="0">
                <a:latin typeface="Monotype Corsiva" panose="03010101010201010101" pitchFamily="66" charset="0"/>
              </a:rPr>
              <a:t>Сосновська Олеся </a:t>
            </a:r>
            <a:r>
              <a:rPr lang="ru-RU" sz="2200" b="1" dirty="0" err="1" smtClean="0">
                <a:latin typeface="Monotype Corsiva" panose="03010101010201010101" pitchFamily="66" charset="0"/>
              </a:rPr>
              <a:t>Ігорівна</a:t>
            </a:r>
            <a:r>
              <a:rPr lang="ru-RU" sz="2200" dirty="0" smtClean="0">
                <a:latin typeface="Monotype Corsiva" panose="03010101010201010101" pitchFamily="66" charset="0"/>
              </a:rPr>
              <a:t>, викладач по </a:t>
            </a:r>
            <a:r>
              <a:rPr lang="ru-RU" sz="2200" dirty="0" err="1">
                <a:latin typeface="Monotype Corsiva" panose="03010101010201010101" pitchFamily="66" charset="0"/>
              </a:rPr>
              <a:t>к</a:t>
            </a:r>
            <a:r>
              <a:rPr lang="ru-RU" sz="2200" dirty="0" err="1" smtClean="0">
                <a:latin typeface="Monotype Corsiva" panose="03010101010201010101" pitchFamily="66" charset="0"/>
              </a:rPr>
              <a:t>ласу</a:t>
            </a:r>
            <a:r>
              <a:rPr lang="ru-RU" sz="2200" dirty="0" smtClean="0">
                <a:latin typeface="Monotype Corsiva" panose="03010101010201010101" pitchFamily="66" charset="0"/>
              </a:rPr>
              <a:t> </a:t>
            </a:r>
            <a:r>
              <a:rPr lang="ru-RU" sz="2200" dirty="0" err="1" smtClean="0">
                <a:latin typeface="Monotype Corsiva" panose="03010101010201010101" pitchFamily="66" charset="0"/>
              </a:rPr>
              <a:t>фортепіано</a:t>
            </a:r>
            <a:r>
              <a:rPr lang="ru-RU" sz="2200" dirty="0" smtClean="0">
                <a:latin typeface="Monotype Corsiva" panose="03010101010201010101" pitchFamily="66" charset="0"/>
              </a:rPr>
              <a:t>, концертмейстер – </a:t>
            </a:r>
            <a:r>
              <a:rPr lang="ru-RU" sz="2200" dirty="0" err="1" smtClean="0">
                <a:latin typeface="Monotype Corsiva" panose="03010101010201010101" pitchFamily="66" charset="0"/>
              </a:rPr>
              <a:t>присвоєна</a:t>
            </a:r>
            <a:r>
              <a:rPr lang="ru-RU" sz="2200" dirty="0" smtClean="0">
                <a:latin typeface="Monotype Corsiva" panose="03010101010201010101" pitchFamily="66" charset="0"/>
              </a:rPr>
              <a:t> кваліфікаційна </a:t>
            </a:r>
            <a:r>
              <a:rPr lang="ru-RU" sz="2200" dirty="0" err="1" smtClean="0">
                <a:latin typeface="Monotype Corsiva" panose="03010101010201010101" pitchFamily="66" charset="0"/>
              </a:rPr>
              <a:t>категорія</a:t>
            </a:r>
            <a:r>
              <a:rPr lang="ru-RU" sz="2200" dirty="0" smtClean="0">
                <a:latin typeface="Monotype Corsiva" panose="03010101010201010101" pitchFamily="66" charset="0"/>
              </a:rPr>
              <a:t> «</a:t>
            </a:r>
            <a:r>
              <a:rPr lang="ru-RU" sz="2200" dirty="0" err="1" smtClean="0">
                <a:latin typeface="Monotype Corsiva" panose="03010101010201010101" pitchFamily="66" charset="0"/>
              </a:rPr>
              <a:t>спеціаліст</a:t>
            </a:r>
            <a:r>
              <a:rPr lang="ru-RU" sz="2200" dirty="0" smtClean="0">
                <a:latin typeface="Monotype Corsiva" panose="03010101010201010101" pitchFamily="66" charset="0"/>
              </a:rPr>
              <a:t> </a:t>
            </a:r>
            <a:r>
              <a:rPr lang="ru-RU" sz="2200" dirty="0" err="1" smtClean="0">
                <a:latin typeface="Monotype Corsiva" panose="03010101010201010101" pitchFamily="66" charset="0"/>
              </a:rPr>
              <a:t>другої</a:t>
            </a:r>
            <a:r>
              <a:rPr lang="ru-RU" sz="2200" dirty="0" smtClean="0">
                <a:latin typeface="Monotype Corsiva" panose="03010101010201010101" pitchFamily="66" charset="0"/>
              </a:rPr>
              <a:t> </a:t>
            </a:r>
            <a:r>
              <a:rPr lang="ru-RU" sz="2200" dirty="0" err="1" smtClean="0">
                <a:latin typeface="Monotype Corsiva" panose="03010101010201010101" pitchFamily="66" charset="0"/>
              </a:rPr>
              <a:t>категорії</a:t>
            </a:r>
            <a:r>
              <a:rPr lang="ru-RU" sz="2200" dirty="0" smtClean="0">
                <a:latin typeface="Monotype Corsiva" panose="03010101010201010101" pitchFamily="66" charset="0"/>
              </a:rPr>
              <a:t>» як викладач і концертмейстер.</a:t>
            </a:r>
            <a:br>
              <a:rPr lang="ru-RU" sz="2200" dirty="0" smtClean="0">
                <a:latin typeface="Monotype Corsiva" panose="03010101010201010101" pitchFamily="66" charset="0"/>
              </a:rPr>
            </a:br>
            <a:r>
              <a:rPr lang="ru-RU" sz="2200" dirty="0" smtClean="0">
                <a:latin typeface="Monotype Corsiva" panose="03010101010201010101" pitchFamily="66" charset="0"/>
              </a:rPr>
              <a:t>- </a:t>
            </a:r>
            <a:r>
              <a:rPr lang="ru-RU" sz="2200" b="1" dirty="0" smtClean="0">
                <a:latin typeface="Monotype Corsiva" panose="03010101010201010101" pitchFamily="66" charset="0"/>
              </a:rPr>
              <a:t>Маловічко </a:t>
            </a:r>
            <a:r>
              <a:rPr lang="ru-RU" sz="2200" b="1" dirty="0" err="1" smtClean="0">
                <a:latin typeface="Monotype Corsiva" panose="03010101010201010101" pitchFamily="66" charset="0"/>
              </a:rPr>
              <a:t>Ірина</a:t>
            </a:r>
            <a:r>
              <a:rPr lang="ru-RU" sz="2200" b="1" dirty="0" smtClean="0">
                <a:latin typeface="Monotype Corsiva" panose="03010101010201010101" pitchFamily="66" charset="0"/>
              </a:rPr>
              <a:t> </a:t>
            </a:r>
            <a:r>
              <a:rPr lang="ru-RU" sz="2200" b="1" dirty="0" err="1" smtClean="0">
                <a:latin typeface="Monotype Corsiva" panose="03010101010201010101" pitchFamily="66" charset="0"/>
              </a:rPr>
              <a:t>Володимирівна</a:t>
            </a:r>
            <a:r>
              <a:rPr lang="ru-RU" sz="2200" dirty="0">
                <a:latin typeface="Monotype Corsiva" panose="03010101010201010101" pitchFamily="66" charset="0"/>
              </a:rPr>
              <a:t>, викладач по </a:t>
            </a:r>
            <a:r>
              <a:rPr lang="ru-RU" sz="2200" dirty="0" err="1">
                <a:latin typeface="Monotype Corsiva" panose="03010101010201010101" pitchFamily="66" charset="0"/>
              </a:rPr>
              <a:t>класу</a:t>
            </a:r>
            <a:r>
              <a:rPr lang="ru-RU" sz="2200" dirty="0">
                <a:latin typeface="Monotype Corsiva" panose="03010101010201010101" pitchFamily="66" charset="0"/>
              </a:rPr>
              <a:t> </a:t>
            </a:r>
            <a:r>
              <a:rPr lang="ru-RU" sz="2200" dirty="0" err="1">
                <a:latin typeface="Monotype Corsiva" panose="03010101010201010101" pitchFamily="66" charset="0"/>
              </a:rPr>
              <a:t>фортепіано</a:t>
            </a:r>
            <a:r>
              <a:rPr lang="ru-RU" sz="2200" dirty="0">
                <a:latin typeface="Monotype Corsiva" panose="03010101010201010101" pitchFamily="66" charset="0"/>
              </a:rPr>
              <a:t>, концертмейстер </a:t>
            </a:r>
            <a:r>
              <a:rPr lang="ru-RU" sz="2200" dirty="0" smtClean="0">
                <a:latin typeface="Monotype Corsiva" panose="03010101010201010101" pitchFamily="66" charset="0"/>
              </a:rPr>
              <a:t>– </a:t>
            </a:r>
            <a:r>
              <a:rPr lang="ru-RU" sz="2200" dirty="0" err="1" smtClean="0">
                <a:latin typeface="Monotype Corsiva" panose="03010101010201010101" pitchFamily="66" charset="0"/>
              </a:rPr>
              <a:t>присвоєна</a:t>
            </a:r>
            <a:r>
              <a:rPr lang="ru-RU" sz="2200" dirty="0">
                <a:latin typeface="Monotype Corsiva" panose="03010101010201010101" pitchFamily="66" charset="0"/>
              </a:rPr>
              <a:t> кваліфікаційна </a:t>
            </a:r>
            <a:r>
              <a:rPr lang="ru-RU" sz="2200" dirty="0" err="1">
                <a:latin typeface="Monotype Corsiva" panose="03010101010201010101" pitchFamily="66" charset="0"/>
              </a:rPr>
              <a:t>категорія</a:t>
            </a:r>
            <a:r>
              <a:rPr lang="ru-RU" sz="2200" dirty="0">
                <a:latin typeface="Monotype Corsiva" panose="03010101010201010101" pitchFamily="66" charset="0"/>
              </a:rPr>
              <a:t> «</a:t>
            </a:r>
            <a:r>
              <a:rPr lang="ru-RU" sz="2200" dirty="0" err="1">
                <a:latin typeface="Monotype Corsiva" panose="03010101010201010101" pitchFamily="66" charset="0"/>
              </a:rPr>
              <a:t>спеціаліст</a:t>
            </a:r>
            <a:r>
              <a:rPr lang="ru-RU" sz="2200" dirty="0">
                <a:latin typeface="Monotype Corsiva" panose="03010101010201010101" pitchFamily="66" charset="0"/>
              </a:rPr>
              <a:t> </a:t>
            </a:r>
            <a:r>
              <a:rPr lang="ru-RU" sz="2200" dirty="0" err="1" smtClean="0">
                <a:latin typeface="Monotype Corsiva" panose="03010101010201010101" pitchFamily="66" charset="0"/>
              </a:rPr>
              <a:t>вищої</a:t>
            </a:r>
            <a:r>
              <a:rPr lang="ru-RU" sz="2200" dirty="0" smtClean="0">
                <a:latin typeface="Monotype Corsiva" panose="03010101010201010101" pitchFamily="66" charset="0"/>
              </a:rPr>
              <a:t> </a:t>
            </a:r>
            <a:r>
              <a:rPr lang="ru-RU" sz="2200" dirty="0" err="1">
                <a:latin typeface="Monotype Corsiva" panose="03010101010201010101" pitchFamily="66" charset="0"/>
              </a:rPr>
              <a:t>категорії</a:t>
            </a:r>
            <a:r>
              <a:rPr lang="ru-RU" sz="2200" dirty="0" smtClean="0">
                <a:latin typeface="Monotype Corsiva" panose="03010101010201010101" pitchFamily="66" charset="0"/>
              </a:rPr>
              <a:t>» </a:t>
            </a:r>
            <a:r>
              <a:rPr lang="ru-RU" sz="2200" dirty="0">
                <a:latin typeface="Monotype Corsiva" panose="03010101010201010101" pitchFamily="66" charset="0"/>
              </a:rPr>
              <a:t>як викладач і концертмейстер.</a:t>
            </a:r>
            <a:br>
              <a:rPr lang="ru-RU" sz="2200" dirty="0">
                <a:latin typeface="Monotype Corsiva" panose="03010101010201010101" pitchFamily="66" charset="0"/>
              </a:rPr>
            </a:br>
            <a:r>
              <a:rPr lang="ru-RU" sz="2200" dirty="0" smtClean="0">
                <a:latin typeface="Monotype Corsiva" panose="03010101010201010101" pitchFamily="66" charset="0"/>
              </a:rPr>
              <a:t>- </a:t>
            </a:r>
            <a:r>
              <a:rPr lang="ru-RU" sz="2200" b="1" dirty="0" err="1" smtClean="0">
                <a:latin typeface="Monotype Corsiva" panose="03010101010201010101" pitchFamily="66" charset="0"/>
              </a:rPr>
              <a:t>Стадник</a:t>
            </a:r>
            <a:r>
              <a:rPr lang="ru-RU" sz="2200" b="1" dirty="0" smtClean="0">
                <a:latin typeface="Monotype Corsiva" panose="03010101010201010101" pitchFamily="66" charset="0"/>
              </a:rPr>
              <a:t> Оксана </a:t>
            </a:r>
            <a:r>
              <a:rPr lang="ru-RU" sz="2200" b="1" dirty="0" err="1" smtClean="0">
                <a:latin typeface="Monotype Corsiva" panose="03010101010201010101" pitchFamily="66" charset="0"/>
              </a:rPr>
              <a:t>Арсентіївна</a:t>
            </a:r>
            <a:r>
              <a:rPr lang="ru-RU" sz="2200" dirty="0">
                <a:latin typeface="Monotype Corsiva" panose="03010101010201010101" pitchFamily="66" charset="0"/>
              </a:rPr>
              <a:t>, викладач по </a:t>
            </a:r>
            <a:r>
              <a:rPr lang="ru-RU" sz="2200" dirty="0" err="1">
                <a:latin typeface="Monotype Corsiva" panose="03010101010201010101" pitchFamily="66" charset="0"/>
              </a:rPr>
              <a:t>класу</a:t>
            </a:r>
            <a:r>
              <a:rPr lang="ru-RU" sz="2200" dirty="0">
                <a:latin typeface="Monotype Corsiva" panose="03010101010201010101" pitchFamily="66" charset="0"/>
              </a:rPr>
              <a:t> </a:t>
            </a:r>
            <a:r>
              <a:rPr lang="ru-RU" sz="2200" dirty="0" err="1">
                <a:latin typeface="Monotype Corsiva" panose="03010101010201010101" pitchFamily="66" charset="0"/>
              </a:rPr>
              <a:t>фортепіано</a:t>
            </a:r>
            <a:r>
              <a:rPr lang="ru-RU" sz="2200" dirty="0">
                <a:latin typeface="Monotype Corsiva" panose="03010101010201010101" pitchFamily="66" charset="0"/>
              </a:rPr>
              <a:t>, концертмейстер – </a:t>
            </a:r>
            <a:r>
              <a:rPr lang="ru-RU" sz="2200" dirty="0" err="1">
                <a:latin typeface="Monotype Corsiva" panose="03010101010201010101" pitchFamily="66" charset="0"/>
              </a:rPr>
              <a:t>присвоєна</a:t>
            </a:r>
            <a:r>
              <a:rPr lang="ru-RU" sz="2200" dirty="0">
                <a:latin typeface="Monotype Corsiva" panose="03010101010201010101" pitchFamily="66" charset="0"/>
              </a:rPr>
              <a:t> кваліфікаційна </a:t>
            </a:r>
            <a:r>
              <a:rPr lang="ru-RU" sz="2200" dirty="0" err="1">
                <a:latin typeface="Monotype Corsiva" panose="03010101010201010101" pitchFamily="66" charset="0"/>
              </a:rPr>
              <a:t>категорія</a:t>
            </a:r>
            <a:r>
              <a:rPr lang="ru-RU" sz="2200" dirty="0">
                <a:latin typeface="Monotype Corsiva" panose="03010101010201010101" pitchFamily="66" charset="0"/>
              </a:rPr>
              <a:t> «</a:t>
            </a:r>
            <a:r>
              <a:rPr lang="ru-RU" sz="2200" dirty="0" err="1">
                <a:latin typeface="Monotype Corsiva" panose="03010101010201010101" pitchFamily="66" charset="0"/>
              </a:rPr>
              <a:t>спеціаліст</a:t>
            </a:r>
            <a:r>
              <a:rPr lang="ru-RU" sz="2200" dirty="0">
                <a:latin typeface="Monotype Corsiva" panose="03010101010201010101" pitchFamily="66" charset="0"/>
              </a:rPr>
              <a:t> </a:t>
            </a:r>
            <a:r>
              <a:rPr lang="ru-RU" sz="2200" dirty="0" err="1">
                <a:latin typeface="Monotype Corsiva" panose="03010101010201010101" pitchFamily="66" charset="0"/>
              </a:rPr>
              <a:t>вищої</a:t>
            </a:r>
            <a:r>
              <a:rPr lang="ru-RU" sz="2200" dirty="0">
                <a:latin typeface="Monotype Corsiva" panose="03010101010201010101" pitchFamily="66" charset="0"/>
              </a:rPr>
              <a:t> </a:t>
            </a:r>
            <a:r>
              <a:rPr lang="ru-RU" sz="2200" dirty="0" err="1">
                <a:latin typeface="Monotype Corsiva" panose="03010101010201010101" pitchFamily="66" charset="0"/>
              </a:rPr>
              <a:t>категорії</a:t>
            </a:r>
            <a:r>
              <a:rPr lang="ru-RU" sz="2200" dirty="0">
                <a:latin typeface="Monotype Corsiva" panose="03010101010201010101" pitchFamily="66" charset="0"/>
              </a:rPr>
              <a:t>» як викладач і концертмейстер</a:t>
            </a:r>
            <a:r>
              <a:rPr lang="ru-RU" sz="2200" dirty="0" smtClean="0">
                <a:latin typeface="Monotype Corsiva" panose="03010101010201010101" pitchFamily="66" charset="0"/>
              </a:rPr>
              <a:t>.</a:t>
            </a:r>
            <a:br>
              <a:rPr lang="ru-RU" sz="2200" dirty="0" smtClean="0">
                <a:latin typeface="Monotype Corsiva" panose="03010101010201010101" pitchFamily="66" charset="0"/>
              </a:rPr>
            </a:br>
            <a:r>
              <a:rPr lang="ru-RU" sz="2200" dirty="0" smtClean="0">
                <a:latin typeface="Monotype Corsiva" panose="03010101010201010101" pitchFamily="66" charset="0"/>
              </a:rPr>
              <a:t>- </a:t>
            </a:r>
            <a:r>
              <a:rPr lang="ru-RU" sz="2200" b="1" dirty="0" smtClean="0">
                <a:latin typeface="Monotype Corsiva" panose="03010101010201010101" pitchFamily="66" charset="0"/>
              </a:rPr>
              <a:t>Макавчук </a:t>
            </a:r>
            <a:r>
              <a:rPr lang="ru-RU" sz="2200" b="1" dirty="0" err="1" smtClean="0">
                <a:latin typeface="Monotype Corsiva" panose="03010101010201010101" pitchFamily="66" charset="0"/>
              </a:rPr>
              <a:t>Юлія</a:t>
            </a:r>
            <a:r>
              <a:rPr lang="ru-RU" sz="2200" b="1" dirty="0" smtClean="0">
                <a:latin typeface="Monotype Corsiva" panose="03010101010201010101" pitchFamily="66" charset="0"/>
              </a:rPr>
              <a:t> </a:t>
            </a:r>
            <a:r>
              <a:rPr lang="ru-RU" sz="2200" b="1" dirty="0" err="1" smtClean="0">
                <a:latin typeface="Monotype Corsiva" panose="03010101010201010101" pitchFamily="66" charset="0"/>
              </a:rPr>
              <a:t>Романівна</a:t>
            </a:r>
            <a:r>
              <a:rPr lang="ru-RU" sz="2200" dirty="0" smtClean="0">
                <a:latin typeface="Monotype Corsiva" panose="03010101010201010101" pitchFamily="66" charset="0"/>
              </a:rPr>
              <a:t>, викладач </a:t>
            </a:r>
            <a:r>
              <a:rPr lang="ru-RU" sz="2200" dirty="0" err="1" smtClean="0">
                <a:latin typeface="Monotype Corsiva" panose="03010101010201010101" pitchFamily="66" charset="0"/>
              </a:rPr>
              <a:t>музично-теоретичних</a:t>
            </a:r>
            <a:r>
              <a:rPr lang="ru-RU" sz="2200" dirty="0" smtClean="0">
                <a:latin typeface="Monotype Corsiva" panose="03010101010201010101" pitchFamily="66" charset="0"/>
              </a:rPr>
              <a:t> </a:t>
            </a:r>
            <a:r>
              <a:rPr lang="ru-RU" sz="2200" dirty="0" err="1" smtClean="0">
                <a:latin typeface="Monotype Corsiva" panose="03010101010201010101" pitchFamily="66" charset="0"/>
              </a:rPr>
              <a:t>дисциплін</a:t>
            </a:r>
            <a:r>
              <a:rPr lang="ru-RU" sz="2200" dirty="0">
                <a:latin typeface="Monotype Corsiva" panose="03010101010201010101" pitchFamily="66" charset="0"/>
              </a:rPr>
              <a:t> </a:t>
            </a:r>
            <a:r>
              <a:rPr lang="ru-RU" sz="2200" dirty="0" smtClean="0">
                <a:latin typeface="Monotype Corsiva" panose="03010101010201010101" pitchFamily="66" charset="0"/>
              </a:rPr>
              <a:t>– </a:t>
            </a:r>
            <a:r>
              <a:rPr lang="ru-RU" sz="2200" dirty="0" err="1" smtClean="0">
                <a:latin typeface="Monotype Corsiva" panose="03010101010201010101" pitchFamily="66" charset="0"/>
              </a:rPr>
              <a:t>присвоєна</a:t>
            </a:r>
            <a:r>
              <a:rPr lang="ru-RU" sz="2200" dirty="0">
                <a:latin typeface="Monotype Corsiva" panose="03010101010201010101" pitchFamily="66" charset="0"/>
              </a:rPr>
              <a:t> кваліфікаційна </a:t>
            </a:r>
            <a:r>
              <a:rPr lang="ru-RU" sz="2200" dirty="0" err="1">
                <a:latin typeface="Monotype Corsiva" panose="03010101010201010101" pitchFamily="66" charset="0"/>
              </a:rPr>
              <a:t>категорія</a:t>
            </a:r>
            <a:r>
              <a:rPr lang="ru-RU" sz="2200" dirty="0">
                <a:latin typeface="Monotype Corsiva" panose="03010101010201010101" pitchFamily="66" charset="0"/>
              </a:rPr>
              <a:t> «</a:t>
            </a:r>
            <a:r>
              <a:rPr lang="ru-RU" sz="2200" dirty="0" err="1">
                <a:latin typeface="Monotype Corsiva" panose="03010101010201010101" pitchFamily="66" charset="0"/>
              </a:rPr>
              <a:t>спеціаліст</a:t>
            </a:r>
            <a:r>
              <a:rPr lang="ru-RU" sz="2200" dirty="0">
                <a:latin typeface="Monotype Corsiva" panose="03010101010201010101" pitchFamily="66" charset="0"/>
              </a:rPr>
              <a:t> </a:t>
            </a:r>
            <a:r>
              <a:rPr lang="ru-RU" sz="2200" dirty="0" err="1">
                <a:latin typeface="Monotype Corsiva" panose="03010101010201010101" pitchFamily="66" charset="0"/>
              </a:rPr>
              <a:t>вищої</a:t>
            </a:r>
            <a:r>
              <a:rPr lang="ru-RU" sz="2200" dirty="0">
                <a:latin typeface="Monotype Corsiva" panose="03010101010201010101" pitchFamily="66" charset="0"/>
              </a:rPr>
              <a:t> </a:t>
            </a:r>
            <a:r>
              <a:rPr lang="ru-RU" sz="2200" dirty="0" err="1">
                <a:latin typeface="Monotype Corsiva" panose="03010101010201010101" pitchFamily="66" charset="0"/>
              </a:rPr>
              <a:t>категорії</a:t>
            </a:r>
            <a:r>
              <a:rPr lang="ru-RU" sz="2200" dirty="0">
                <a:latin typeface="Monotype Corsiva" panose="03010101010201010101" pitchFamily="66" charset="0"/>
              </a:rPr>
              <a:t>» </a:t>
            </a:r>
            <a:r>
              <a:rPr lang="ru-RU" sz="2200" dirty="0" smtClean="0">
                <a:latin typeface="Monotype Corsiva" panose="03010101010201010101" pitchFamily="66" charset="0"/>
              </a:rPr>
              <a:t>та </a:t>
            </a:r>
            <a:r>
              <a:rPr lang="ru-RU" sz="2200" dirty="0" err="1" smtClean="0">
                <a:latin typeface="Monotype Corsiva" panose="03010101010201010101" pitchFamily="66" charset="0"/>
              </a:rPr>
              <a:t>присвоєне</a:t>
            </a:r>
            <a:r>
              <a:rPr lang="ru-RU" sz="2200" dirty="0" smtClean="0">
                <a:latin typeface="Monotype Corsiva" panose="03010101010201010101" pitchFamily="66" charset="0"/>
              </a:rPr>
              <a:t> </a:t>
            </a:r>
            <a:r>
              <a:rPr lang="ru-RU" sz="2200" dirty="0" err="1" smtClean="0">
                <a:latin typeface="Monotype Corsiva" panose="03010101010201010101" pitchFamily="66" charset="0"/>
              </a:rPr>
              <a:t>педагогічне</a:t>
            </a:r>
            <a:r>
              <a:rPr lang="ru-RU" sz="2200" dirty="0" smtClean="0">
                <a:latin typeface="Monotype Corsiva" panose="03010101010201010101" pitchFamily="66" charset="0"/>
              </a:rPr>
              <a:t> </a:t>
            </a:r>
            <a:r>
              <a:rPr lang="ru-RU" sz="2200" dirty="0" err="1" smtClean="0">
                <a:latin typeface="Monotype Corsiva" panose="03010101010201010101" pitchFamily="66" charset="0"/>
              </a:rPr>
              <a:t>звання</a:t>
            </a:r>
            <a:r>
              <a:rPr lang="ru-RU" sz="2200" dirty="0" smtClean="0">
                <a:latin typeface="Monotype Corsiva" panose="03010101010201010101" pitchFamily="66" charset="0"/>
              </a:rPr>
              <a:t> «старший викладач».</a:t>
            </a:r>
            <a:br>
              <a:rPr lang="ru-RU" sz="2200" dirty="0" smtClean="0">
                <a:latin typeface="Monotype Corsiva" panose="03010101010201010101" pitchFamily="66" charset="0"/>
              </a:rPr>
            </a:br>
            <a:r>
              <a:rPr lang="ru-RU" sz="2200" b="1" dirty="0" smtClean="0">
                <a:latin typeface="Monotype Corsiva" panose="03010101010201010101" pitchFamily="66" charset="0"/>
              </a:rPr>
              <a:t>- </a:t>
            </a:r>
            <a:r>
              <a:rPr lang="ru-RU" sz="2200" b="1" dirty="0" err="1" smtClean="0">
                <a:latin typeface="Monotype Corsiva" panose="03010101010201010101" pitchFamily="66" charset="0"/>
              </a:rPr>
              <a:t>Гайда</a:t>
            </a:r>
            <a:r>
              <a:rPr lang="ru-RU" sz="2200" b="1" dirty="0" smtClean="0">
                <a:latin typeface="Monotype Corsiva" panose="03010101010201010101" pitchFamily="66" charset="0"/>
              </a:rPr>
              <a:t> </a:t>
            </a:r>
            <a:r>
              <a:rPr lang="ru-RU" sz="2200" b="1" dirty="0" err="1" smtClean="0">
                <a:latin typeface="Monotype Corsiva" panose="03010101010201010101" pitchFamily="66" charset="0"/>
              </a:rPr>
              <a:t>Світлана</a:t>
            </a:r>
            <a:r>
              <a:rPr lang="ru-RU" sz="2200" b="1" dirty="0" smtClean="0">
                <a:latin typeface="Monotype Corsiva" panose="03010101010201010101" pitchFamily="66" charset="0"/>
              </a:rPr>
              <a:t> </a:t>
            </a:r>
            <a:r>
              <a:rPr lang="ru-RU" sz="2200" b="1" dirty="0" err="1" smtClean="0">
                <a:latin typeface="Monotype Corsiva" panose="03010101010201010101" pitchFamily="66" charset="0"/>
              </a:rPr>
              <a:t>Андріївна</a:t>
            </a:r>
            <a:r>
              <a:rPr lang="ru-RU" sz="2200" dirty="0" smtClean="0">
                <a:latin typeface="Monotype Corsiva" panose="03010101010201010101" pitchFamily="66" charset="0"/>
              </a:rPr>
              <a:t>, викладач по </a:t>
            </a:r>
            <a:r>
              <a:rPr lang="ru-RU" sz="2200" dirty="0" err="1" smtClean="0">
                <a:latin typeface="Monotype Corsiva" panose="03010101010201010101" pitchFamily="66" charset="0"/>
              </a:rPr>
              <a:t>класу</a:t>
            </a:r>
            <a:r>
              <a:rPr lang="ru-RU" sz="2200" dirty="0" smtClean="0">
                <a:latin typeface="Monotype Corsiva" panose="03010101010201010101" pitchFamily="66" charset="0"/>
              </a:rPr>
              <a:t> </a:t>
            </a:r>
            <a:r>
              <a:rPr lang="ru-RU" sz="2200" dirty="0" err="1" smtClean="0">
                <a:latin typeface="Monotype Corsiva" panose="03010101010201010101" pitchFamily="66" charset="0"/>
              </a:rPr>
              <a:t>флейти</a:t>
            </a:r>
            <a:r>
              <a:rPr lang="ru-RU" sz="2200" dirty="0" smtClean="0">
                <a:latin typeface="Monotype Corsiva" panose="03010101010201010101" pitchFamily="66" charset="0"/>
              </a:rPr>
              <a:t> – </a:t>
            </a:r>
            <a:r>
              <a:rPr lang="ru-RU" sz="2200" dirty="0" err="1" smtClean="0">
                <a:latin typeface="Monotype Corsiva" panose="03010101010201010101" pitchFamily="66" charset="0"/>
              </a:rPr>
              <a:t>підтверджена</a:t>
            </a:r>
            <a:r>
              <a:rPr lang="ru-RU" sz="2200" dirty="0">
                <a:latin typeface="Monotype Corsiva" panose="03010101010201010101" pitchFamily="66" charset="0"/>
              </a:rPr>
              <a:t> кваліфікаційна </a:t>
            </a:r>
            <a:r>
              <a:rPr lang="ru-RU" sz="2200" dirty="0" err="1">
                <a:latin typeface="Monotype Corsiva" panose="03010101010201010101" pitchFamily="66" charset="0"/>
              </a:rPr>
              <a:t>категорія</a:t>
            </a:r>
            <a:r>
              <a:rPr lang="ru-RU" sz="2200" dirty="0">
                <a:latin typeface="Monotype Corsiva" panose="03010101010201010101" pitchFamily="66" charset="0"/>
              </a:rPr>
              <a:t> «</a:t>
            </a:r>
            <a:r>
              <a:rPr lang="ru-RU" sz="2200" dirty="0" err="1">
                <a:latin typeface="Monotype Corsiva" panose="03010101010201010101" pitchFamily="66" charset="0"/>
              </a:rPr>
              <a:t>спеціаліст</a:t>
            </a:r>
            <a:r>
              <a:rPr lang="ru-RU" sz="2200" dirty="0">
                <a:latin typeface="Monotype Corsiva" panose="03010101010201010101" pitchFamily="66" charset="0"/>
              </a:rPr>
              <a:t> </a:t>
            </a:r>
            <a:r>
              <a:rPr lang="ru-RU" sz="2200" dirty="0" err="1">
                <a:latin typeface="Monotype Corsiva" panose="03010101010201010101" pitchFamily="66" charset="0"/>
              </a:rPr>
              <a:t>вищої</a:t>
            </a:r>
            <a:r>
              <a:rPr lang="ru-RU" sz="2200" dirty="0">
                <a:latin typeface="Monotype Corsiva" panose="03010101010201010101" pitchFamily="66" charset="0"/>
              </a:rPr>
              <a:t> </a:t>
            </a:r>
            <a:r>
              <a:rPr lang="ru-RU" sz="2200" dirty="0" err="1">
                <a:latin typeface="Monotype Corsiva" panose="03010101010201010101" pitchFamily="66" charset="0"/>
              </a:rPr>
              <a:t>категорії</a:t>
            </a:r>
            <a:r>
              <a:rPr lang="ru-RU" sz="2200" dirty="0">
                <a:latin typeface="Monotype Corsiva" panose="03010101010201010101" pitchFamily="66" charset="0"/>
              </a:rPr>
              <a:t>» та </a:t>
            </a:r>
            <a:r>
              <a:rPr lang="ru-RU" sz="2200" dirty="0" err="1" smtClean="0">
                <a:latin typeface="Monotype Corsiva" panose="03010101010201010101" pitchFamily="66" charset="0"/>
              </a:rPr>
              <a:t>підтверджене</a:t>
            </a:r>
            <a:r>
              <a:rPr lang="ru-RU" sz="2200" dirty="0" smtClean="0">
                <a:latin typeface="Monotype Corsiva" panose="03010101010201010101" pitchFamily="66" charset="0"/>
              </a:rPr>
              <a:t> </a:t>
            </a:r>
            <a:r>
              <a:rPr lang="ru-RU" sz="2200" dirty="0" err="1">
                <a:latin typeface="Monotype Corsiva" panose="03010101010201010101" pitchFamily="66" charset="0"/>
              </a:rPr>
              <a:t>педагогічне</a:t>
            </a:r>
            <a:r>
              <a:rPr lang="ru-RU" sz="2200" dirty="0">
                <a:latin typeface="Monotype Corsiva" panose="03010101010201010101" pitchFamily="66" charset="0"/>
              </a:rPr>
              <a:t> </a:t>
            </a:r>
            <a:r>
              <a:rPr lang="ru-RU" sz="2200" dirty="0" err="1">
                <a:latin typeface="Monotype Corsiva" panose="03010101010201010101" pitchFamily="66" charset="0"/>
              </a:rPr>
              <a:t>звання</a:t>
            </a:r>
            <a:r>
              <a:rPr lang="ru-RU" sz="2200" dirty="0">
                <a:latin typeface="Monotype Corsiva" panose="03010101010201010101" pitchFamily="66" charset="0"/>
              </a:rPr>
              <a:t> </a:t>
            </a:r>
            <a:r>
              <a:rPr lang="ru-RU" sz="2200" dirty="0" smtClean="0">
                <a:latin typeface="Monotype Corsiva" panose="03010101010201010101" pitchFamily="66" charset="0"/>
              </a:rPr>
              <a:t>«викладач методист».</a:t>
            </a:r>
            <a:r>
              <a:rPr lang="ru-RU" sz="2200" dirty="0">
                <a:latin typeface="Monotype Corsiva" panose="03010101010201010101" pitchFamily="66" charset="0"/>
              </a:rPr>
              <a:t/>
            </a:r>
            <a:br>
              <a:rPr lang="ru-RU" sz="2200" dirty="0">
                <a:latin typeface="Monotype Corsiva" panose="03010101010201010101" pitchFamily="66" charset="0"/>
              </a:rPr>
            </a:br>
            <a:r>
              <a:rPr lang="ru-RU" sz="2000" dirty="0">
                <a:latin typeface="Monotype Corsiva" panose="03010101010201010101" pitchFamily="66" charset="0"/>
              </a:rPr>
              <a:t/>
            </a:r>
            <a:br>
              <a:rPr lang="ru-RU" sz="2000" dirty="0">
                <a:latin typeface="Monotype Corsiva" panose="03010101010201010101" pitchFamily="66" charset="0"/>
              </a:rPr>
            </a:br>
            <a:r>
              <a:rPr lang="ru-RU" sz="2000" dirty="0">
                <a:latin typeface="Monotype Corsiva" panose="03010101010201010101" pitchFamily="66" charset="0"/>
              </a:rPr>
              <a:t/>
            </a:r>
            <a:br>
              <a:rPr lang="ru-RU" sz="2000" dirty="0">
                <a:latin typeface="Monotype Corsiva" panose="03010101010201010101" pitchFamily="66" charset="0"/>
              </a:rPr>
            </a:br>
            <a:r>
              <a:rPr lang="ru-RU" sz="2000" dirty="0">
                <a:latin typeface="Monotype Corsiva" panose="03010101010201010101" pitchFamily="66" charset="0"/>
              </a:rPr>
              <a:t/>
            </a:r>
            <a:br>
              <a:rPr lang="ru-RU" sz="2000" dirty="0">
                <a:latin typeface="Monotype Corsiva" panose="03010101010201010101" pitchFamily="66" charset="0"/>
              </a:rPr>
            </a:br>
            <a:endParaRPr lang="ru-RU" sz="20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9242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1864" y="310597"/>
            <a:ext cx="7302136" cy="626294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1800" dirty="0" smtClean="0">
                <a:latin typeface="Monotype Corsiva" panose="03010101010201010101" pitchFamily="66" charset="0"/>
              </a:rPr>
              <a:t>	</a:t>
            </a:r>
            <a:r>
              <a:rPr lang="uk-UA" sz="3200" b="1" dirty="0" smtClean="0">
                <a:latin typeface="Monotype Corsiva" panose="03010101010201010101" pitchFamily="66" charset="0"/>
              </a:rPr>
              <a:t>У 2019-2020 навчальному році викладачі та учні мистецького компоненту активно участь в багатьох  заходах  шкільного та міського форматів, конкурсах і фестивалях Всеукраїнського та Регіонального рівня. </a:t>
            </a:r>
            <a:br>
              <a:rPr lang="uk-UA" sz="3200" b="1" dirty="0" smtClean="0">
                <a:latin typeface="Monotype Corsiva" panose="03010101010201010101" pitchFamily="66" charset="0"/>
              </a:rPr>
            </a:br>
            <a:r>
              <a:rPr lang="uk-UA" sz="3200" b="1" dirty="0">
                <a:latin typeface="Monotype Corsiva" panose="03010101010201010101" pitchFamily="66" charset="0"/>
              </a:rPr>
              <a:t>	</a:t>
            </a:r>
            <a:r>
              <a:rPr lang="uk-UA" sz="3200" b="1" dirty="0" smtClean="0">
                <a:latin typeface="Monotype Corsiva" panose="03010101010201010101" pitchFamily="66" charset="0"/>
              </a:rPr>
              <a:t>Навіть період карантину не став на заваді творчим спалахам наших вихованців. </a:t>
            </a:r>
            <a:r>
              <a:rPr lang="uk-UA" sz="3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57</a:t>
            </a:r>
            <a:r>
              <a:rPr lang="uk-UA" sz="3200" b="1" dirty="0" smtClean="0">
                <a:latin typeface="Monotype Corsiva" panose="03010101010201010101" pitchFamily="66" charset="0"/>
              </a:rPr>
              <a:t> перемог отримали наші учні спільно з викладачами у конкурсах різних рівнів.</a:t>
            </a:r>
            <a:r>
              <a:rPr lang="uk-UA" sz="3200" b="1" dirty="0" smtClean="0">
                <a:latin typeface="Monotype Corsiva" panose="03010101010201010101" pitchFamily="66" charset="0"/>
              </a:rPr>
              <a:t/>
            </a:r>
            <a:br>
              <a:rPr lang="uk-UA" sz="3200" b="1" dirty="0" smtClean="0">
                <a:latin typeface="Monotype Corsiva" panose="03010101010201010101" pitchFamily="66" charset="0"/>
              </a:rPr>
            </a:br>
            <a:r>
              <a:rPr lang="uk-UA" sz="3200" b="1" dirty="0">
                <a:latin typeface="Monotype Corsiva" panose="03010101010201010101" pitchFamily="66" charset="0"/>
              </a:rPr>
              <a:t>	</a:t>
            </a:r>
            <a:r>
              <a:rPr lang="uk-UA" sz="53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ВІТАЄМО</a:t>
            </a:r>
            <a:r>
              <a:rPr lang="uk-UA" sz="5300" b="1" dirty="0" smtClean="0">
                <a:latin typeface="Monotype Corsiva" panose="03010101010201010101" pitchFamily="66" charset="0"/>
              </a:rPr>
              <a:t> </a:t>
            </a:r>
            <a:r>
              <a:rPr lang="uk-UA" sz="3200" b="1" dirty="0" smtClean="0">
                <a:latin typeface="Monotype Corsiva" panose="03010101010201010101" pitchFamily="66" charset="0"/>
              </a:rPr>
              <a:t/>
            </a:r>
            <a:br>
              <a:rPr lang="uk-UA" sz="3200" b="1" dirty="0" smtClean="0">
                <a:latin typeface="Monotype Corsiva" panose="03010101010201010101" pitchFamily="66" charset="0"/>
              </a:rPr>
            </a:br>
            <a:r>
              <a:rPr lang="uk-UA" sz="3200" b="1" dirty="0" smtClean="0">
                <a:latin typeface="Monotype Corsiva" panose="03010101010201010101" pitchFamily="66" charset="0"/>
              </a:rPr>
              <a:t>учнів та викладачів з перемогами!!!</a:t>
            </a:r>
            <a:br>
              <a:rPr lang="uk-UA" sz="3200" b="1" dirty="0" smtClean="0">
                <a:latin typeface="Monotype Corsiva" panose="03010101010201010101" pitchFamily="66" charset="0"/>
              </a:rPr>
            </a:br>
            <a:r>
              <a:rPr lang="uk-UA" sz="3200" b="1" dirty="0">
                <a:latin typeface="Monotype Corsiva" panose="03010101010201010101" pitchFamily="66" charset="0"/>
              </a:rPr>
              <a:t>	</a:t>
            </a:r>
            <a:r>
              <a:rPr lang="uk-UA" sz="3200" b="1" dirty="0" smtClean="0">
                <a:latin typeface="Monotype Corsiva" panose="03010101010201010101" pitchFamily="66" charset="0"/>
              </a:rPr>
              <a:t> </a:t>
            </a:r>
            <a:r>
              <a:rPr lang="uk-UA" sz="49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ДЯКУЄМО</a:t>
            </a:r>
            <a:r>
              <a:rPr lang="uk-UA" sz="3200" b="1" dirty="0" smtClean="0">
                <a:latin typeface="Monotype Corsiva" panose="03010101010201010101" pitchFamily="66" charset="0"/>
              </a:rPr>
              <a:t> батькам за розуміння та співпрацю!!!</a:t>
            </a:r>
            <a:endParaRPr lang="ru-RU" sz="3200" b="1" dirty="0">
              <a:latin typeface="Monotype Corsiva" panose="03010101010201010101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2" t="10222" r="1626"/>
          <a:stretch/>
        </p:blipFill>
        <p:spPr>
          <a:xfrm>
            <a:off x="9645476" y="310597"/>
            <a:ext cx="2314026" cy="3185062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0540" t="17994" r="9038"/>
          <a:stretch/>
        </p:blipFill>
        <p:spPr>
          <a:xfrm>
            <a:off x="9666512" y="3495659"/>
            <a:ext cx="2261932" cy="307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842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169" y="64572"/>
            <a:ext cx="4778063" cy="6370751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903" y="71192"/>
            <a:ext cx="4773097" cy="6364131"/>
          </a:xfrm>
        </p:spPr>
      </p:pic>
    </p:spTree>
    <p:extLst>
      <p:ext uri="{BB962C8B-B14F-4D97-AF65-F5344CB8AC3E}">
        <p14:creationId xmlns:p14="http://schemas.microsoft.com/office/powerpoint/2010/main" val="31009606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956" y="203735"/>
            <a:ext cx="4990698" cy="665426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654" y="209519"/>
            <a:ext cx="4986360" cy="6648481"/>
          </a:xfrm>
        </p:spPr>
      </p:pic>
    </p:spTree>
    <p:extLst>
      <p:ext uri="{BB962C8B-B14F-4D97-AF65-F5344CB8AC3E}">
        <p14:creationId xmlns:p14="http://schemas.microsoft.com/office/powerpoint/2010/main" val="36605862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719" y="0"/>
            <a:ext cx="2833687" cy="37782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406" y="2228045"/>
            <a:ext cx="3468173" cy="462995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128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788" y="0"/>
            <a:ext cx="5143499" cy="6858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346" y="0"/>
            <a:ext cx="5136769" cy="6849026"/>
          </a:xfrm>
        </p:spPr>
      </p:pic>
    </p:spTree>
    <p:extLst>
      <p:ext uri="{BB962C8B-B14F-4D97-AF65-F5344CB8AC3E}">
        <p14:creationId xmlns:p14="http://schemas.microsoft.com/office/powerpoint/2010/main" val="2902174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542896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Профільне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навчання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потрібне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для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школярів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,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які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виявляють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підвищений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інтерес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до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окремих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предметів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, для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забезпечення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адаптації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дитини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в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суспільстві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та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підготовки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до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самостійного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життя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,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виховання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відповідальності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у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прийнятті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рішень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. На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визначення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профілю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впливає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багато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різноманітних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факторів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.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Враховуються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не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лише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інтереси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школярів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та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їх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батьків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, а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також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кадрові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,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матеріально-технічні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,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інформаційні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ресурси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школи</a:t>
            </a:r>
            <a:r>
              <a:rPr lang="ru-RU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.</a:t>
            </a:r>
            <a:br>
              <a:rPr lang="ru-RU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З 5-го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класу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функціонують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профільні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відділи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: </a:t>
            </a:r>
            <a:r>
              <a:rPr lang="ru-RU" sz="2400" b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художній</a:t>
            </a:r>
            <a:r>
              <a:rPr lang="ru-RU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хореографічний</a:t>
            </a:r>
            <a:r>
              <a:rPr lang="ru-RU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музичний</a:t>
            </a:r>
            <a:r>
              <a:rPr lang="ru-RU" sz="2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( </a:t>
            </a:r>
            <a:r>
              <a:rPr lang="ru-RU" sz="24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фортепіанний</a:t>
            </a:r>
            <a:r>
              <a:rPr lang="ru-RU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, теоретично-</a:t>
            </a:r>
            <a:r>
              <a:rPr lang="ru-RU" sz="24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хоровий</a:t>
            </a:r>
            <a:r>
              <a:rPr lang="ru-RU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, струнно-</a:t>
            </a:r>
            <a:r>
              <a:rPr lang="ru-RU" sz="24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смичковий</a:t>
            </a:r>
            <a:r>
              <a:rPr lang="ru-RU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, </a:t>
            </a:r>
            <a:r>
              <a:rPr lang="ru-RU" sz="24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народний</a:t>
            </a:r>
            <a:r>
              <a:rPr lang="ru-RU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, </a:t>
            </a:r>
            <a:r>
              <a:rPr lang="ru-RU" sz="24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відділ</a:t>
            </a:r>
            <a:r>
              <a:rPr lang="ru-RU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духових</a:t>
            </a:r>
            <a:r>
              <a:rPr lang="ru-RU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та </a:t>
            </a:r>
            <a:r>
              <a:rPr lang="ru-RU" sz="24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ударних</a:t>
            </a:r>
            <a:r>
              <a:rPr lang="ru-RU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інструментів</a:t>
            </a:r>
            <a:r>
              <a:rPr lang="ru-RU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).</a:t>
            </a: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/>
            </a:r>
            <a:b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/>
            </a:r>
            <a:br>
              <a:rPr lang="ru-RU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4505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012" y="0"/>
            <a:ext cx="5177306" cy="690307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318" y="0"/>
            <a:ext cx="5143499" cy="6858000"/>
          </a:xfrm>
        </p:spPr>
      </p:pic>
    </p:spTree>
    <p:extLst>
      <p:ext uri="{BB962C8B-B14F-4D97-AF65-F5344CB8AC3E}">
        <p14:creationId xmlns:p14="http://schemas.microsoft.com/office/powerpoint/2010/main" val="34756256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346" y="0"/>
            <a:ext cx="4861625" cy="6901555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42" y="0"/>
            <a:ext cx="4752304" cy="6752224"/>
          </a:xfrm>
        </p:spPr>
      </p:pic>
    </p:spTree>
    <p:extLst>
      <p:ext uri="{BB962C8B-B14F-4D97-AF65-F5344CB8AC3E}">
        <p14:creationId xmlns:p14="http://schemas.microsoft.com/office/powerpoint/2010/main" val="28837848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862" y="192560"/>
            <a:ext cx="4644174" cy="65435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736" y="1"/>
            <a:ext cx="4834676" cy="6761368"/>
          </a:xfrm>
        </p:spPr>
      </p:pic>
    </p:spTree>
    <p:extLst>
      <p:ext uri="{BB962C8B-B14F-4D97-AF65-F5344CB8AC3E}">
        <p14:creationId xmlns:p14="http://schemas.microsoft.com/office/powerpoint/2010/main" val="27754863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08" y="0"/>
            <a:ext cx="4892106" cy="674698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514" y="0"/>
            <a:ext cx="4985990" cy="6647988"/>
          </a:xfrm>
        </p:spPr>
      </p:pic>
    </p:spTree>
    <p:extLst>
      <p:ext uri="{BB962C8B-B14F-4D97-AF65-F5344CB8AC3E}">
        <p14:creationId xmlns:p14="http://schemas.microsoft.com/office/powerpoint/2010/main" val="2095982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497" y="157162"/>
            <a:ext cx="5055092" cy="674012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589" y="157162"/>
            <a:ext cx="5055092" cy="6740124"/>
          </a:xfrm>
        </p:spPr>
      </p:pic>
    </p:spTree>
    <p:extLst>
      <p:ext uri="{BB962C8B-B14F-4D97-AF65-F5344CB8AC3E}">
        <p14:creationId xmlns:p14="http://schemas.microsoft.com/office/powerpoint/2010/main" val="3131093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402" y="0"/>
            <a:ext cx="5143499" cy="6858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901" y="0"/>
            <a:ext cx="5143499" cy="6858000"/>
          </a:xfrm>
        </p:spPr>
      </p:pic>
    </p:spTree>
    <p:extLst>
      <p:ext uri="{BB962C8B-B14F-4D97-AF65-F5344CB8AC3E}">
        <p14:creationId xmlns:p14="http://schemas.microsoft.com/office/powerpoint/2010/main" val="21580953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859" y="0"/>
            <a:ext cx="5143499" cy="6858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358" y="0"/>
            <a:ext cx="5143499" cy="6858000"/>
          </a:xfrm>
        </p:spPr>
      </p:pic>
    </p:spTree>
    <p:extLst>
      <p:ext uri="{BB962C8B-B14F-4D97-AF65-F5344CB8AC3E}">
        <p14:creationId xmlns:p14="http://schemas.microsoft.com/office/powerpoint/2010/main" val="15083560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501" y="0"/>
            <a:ext cx="5143499" cy="685800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000" y="0"/>
            <a:ext cx="5143499" cy="6858000"/>
          </a:xfrm>
        </p:spPr>
      </p:pic>
    </p:spTree>
    <p:extLst>
      <p:ext uri="{BB962C8B-B14F-4D97-AF65-F5344CB8AC3E}">
        <p14:creationId xmlns:p14="http://schemas.microsoft.com/office/powerpoint/2010/main" val="23450730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514" y="0"/>
            <a:ext cx="9697232" cy="7272922"/>
          </a:xfrm>
        </p:spPr>
      </p:pic>
    </p:spTree>
    <p:extLst>
      <p:ext uri="{BB962C8B-B14F-4D97-AF65-F5344CB8AC3E}">
        <p14:creationId xmlns:p14="http://schemas.microsoft.com/office/powerpoint/2010/main" val="32668017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667" y="0"/>
            <a:ext cx="9207834" cy="6905874"/>
          </a:xfrm>
        </p:spPr>
      </p:pic>
    </p:spTree>
    <p:extLst>
      <p:ext uri="{BB962C8B-B14F-4D97-AF65-F5344CB8AC3E}">
        <p14:creationId xmlns:p14="http://schemas.microsoft.com/office/powerpoint/2010/main" val="399893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5877" y="257578"/>
            <a:ext cx="8915399" cy="2137893"/>
          </a:xfrm>
        </p:spPr>
        <p:txBody>
          <a:bodyPr>
            <a:noAutofit/>
          </a:bodyPr>
          <a:lstStyle/>
          <a:p>
            <a:r>
              <a:rPr lang="uk-UA" sz="4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Класифікація відділів у 2019-2020 </a:t>
            </a:r>
            <a:r>
              <a:rPr lang="uk-UA" sz="44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н.р</a:t>
            </a:r>
            <a:r>
              <a:rPr lang="uk-UA" sz="4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.:</a:t>
            </a:r>
            <a:br>
              <a:rPr lang="uk-UA" sz="4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</a:br>
            <a:r>
              <a:rPr lang="uk-UA" sz="4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/>
            </a:r>
            <a:br>
              <a:rPr lang="uk-UA" sz="4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</a:br>
            <a:endParaRPr lang="ru-RU" sz="4400" b="1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2486181" y="1417994"/>
            <a:ext cx="5060839" cy="4913482"/>
          </a:xfrm>
        </p:spPr>
        <p:txBody>
          <a:bodyPr>
            <a:normAutofit lnSpcReduction="10000"/>
          </a:bodyPr>
          <a:lstStyle/>
          <a:p>
            <a:r>
              <a:rPr lang="uk-UA" sz="40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1. </a:t>
            </a:r>
            <a:r>
              <a:rPr lang="uk-UA" sz="40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Художній </a:t>
            </a:r>
            <a:r>
              <a:rPr lang="uk-UA" sz="40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відділ . </a:t>
            </a:r>
            <a:r>
              <a:rPr lang="uk-UA" sz="40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Завідувач </a:t>
            </a:r>
            <a:r>
              <a:rPr lang="uk-UA" sz="4000" dirty="0">
                <a:solidFill>
                  <a:schemeClr val="tx1"/>
                </a:solidFill>
                <a:latin typeface="Monotype Corsiva" panose="03010101010201010101" pitchFamily="66" charset="0"/>
              </a:rPr>
              <a:t>відділом – </a:t>
            </a:r>
            <a:r>
              <a:rPr lang="uk-UA" sz="40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Мийник Таміла Романівна</a:t>
            </a:r>
            <a:r>
              <a:rPr lang="uk-UA" sz="4000" dirty="0">
                <a:solidFill>
                  <a:schemeClr val="tx1"/>
                </a:solidFill>
                <a:latin typeface="Monotype Corsiva" panose="03010101010201010101" pitchFamily="66" charset="0"/>
              </a:rPr>
              <a:t>, </a:t>
            </a:r>
            <a:endParaRPr lang="uk-UA" sz="4000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r>
              <a:rPr lang="uk-UA" sz="40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викладач-методист</a:t>
            </a:r>
            <a:r>
              <a:rPr lang="uk-UA" sz="4000" dirty="0">
                <a:solidFill>
                  <a:schemeClr val="tx1"/>
                </a:solidFill>
                <a:latin typeface="Monotype Corsiva" panose="03010101010201010101" pitchFamily="66" charset="0"/>
              </a:rPr>
              <a:t>. </a:t>
            </a:r>
            <a:endParaRPr lang="uk-UA" sz="4000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endParaRPr lang="uk-UA" sz="3200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r>
              <a:rPr lang="uk-UA" sz="32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Викладачі </a:t>
            </a:r>
            <a:r>
              <a:rPr lang="uk-UA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відділу: Дуда М.В., Журавель Н.П., Хом*як У.І.</a:t>
            </a:r>
            <a:r>
              <a:rPr lang="uk-UA" dirty="0">
                <a:solidFill>
                  <a:schemeClr val="tx1"/>
                </a:solidFill>
                <a:latin typeface="Monotype Corsiva" panose="03010101010201010101" pitchFamily="66" charset="0"/>
              </a:rPr>
              <a:t/>
            </a:r>
            <a:br>
              <a:rPr lang="uk-UA" dirty="0">
                <a:solidFill>
                  <a:schemeClr val="tx1"/>
                </a:solidFill>
                <a:latin typeface="Monotype Corsiva" panose="03010101010201010101" pitchFamily="66" charset="0"/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690" y="1127717"/>
            <a:ext cx="3468194" cy="520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053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160" y="0"/>
            <a:ext cx="5143499" cy="6858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659" y="0"/>
            <a:ext cx="4870026" cy="6886134"/>
          </a:xfrm>
        </p:spPr>
      </p:pic>
    </p:spTree>
    <p:extLst>
      <p:ext uri="{BB962C8B-B14F-4D97-AF65-F5344CB8AC3E}">
        <p14:creationId xmlns:p14="http://schemas.microsoft.com/office/powerpoint/2010/main" val="22105776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681" y="21185"/>
            <a:ext cx="4102089" cy="683681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025" y="49992"/>
            <a:ext cx="4084805" cy="6808008"/>
          </a:xfrm>
        </p:spPr>
      </p:pic>
    </p:spTree>
    <p:extLst>
      <p:ext uri="{BB962C8B-B14F-4D97-AF65-F5344CB8AC3E}">
        <p14:creationId xmlns:p14="http://schemas.microsoft.com/office/powerpoint/2010/main" val="33168106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479" y="0"/>
            <a:ext cx="4819144" cy="681753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623" y="0"/>
            <a:ext cx="4829577" cy="6828940"/>
          </a:xfrm>
        </p:spPr>
      </p:pic>
    </p:spTree>
    <p:extLst>
      <p:ext uri="{BB962C8B-B14F-4D97-AF65-F5344CB8AC3E}">
        <p14:creationId xmlns:p14="http://schemas.microsoft.com/office/powerpoint/2010/main" val="35016537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151" y="0"/>
            <a:ext cx="9555564" cy="6724727"/>
          </a:xfrm>
        </p:spPr>
      </p:pic>
    </p:spTree>
    <p:extLst>
      <p:ext uri="{BB962C8B-B14F-4D97-AF65-F5344CB8AC3E}">
        <p14:creationId xmlns:p14="http://schemas.microsoft.com/office/powerpoint/2010/main" val="35717182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048" y="0"/>
            <a:ext cx="3773510" cy="6708464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167" y="0"/>
            <a:ext cx="4790881" cy="6790287"/>
          </a:xfrm>
        </p:spPr>
      </p:pic>
    </p:spTree>
    <p:extLst>
      <p:ext uri="{BB962C8B-B14F-4D97-AF65-F5344CB8AC3E}">
        <p14:creationId xmlns:p14="http://schemas.microsoft.com/office/powerpoint/2010/main" val="18612292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152" y="339366"/>
            <a:ext cx="9423903" cy="5906887"/>
          </a:xfrm>
        </p:spPr>
      </p:pic>
    </p:spTree>
    <p:extLst>
      <p:ext uri="{BB962C8B-B14F-4D97-AF65-F5344CB8AC3E}">
        <p14:creationId xmlns:p14="http://schemas.microsoft.com/office/powerpoint/2010/main" val="11672799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1" y="0"/>
            <a:ext cx="5143499" cy="685800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948" y="0"/>
            <a:ext cx="5143499" cy="6858000"/>
          </a:xfrm>
        </p:spPr>
      </p:pic>
    </p:spTree>
    <p:extLst>
      <p:ext uri="{BB962C8B-B14F-4D97-AF65-F5344CB8AC3E}">
        <p14:creationId xmlns:p14="http://schemas.microsoft.com/office/powerpoint/2010/main" val="10835313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129" y="0"/>
            <a:ext cx="5143499" cy="6858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628" y="0"/>
            <a:ext cx="5143499" cy="6858000"/>
          </a:xfrm>
        </p:spPr>
      </p:pic>
    </p:spTree>
    <p:extLst>
      <p:ext uri="{BB962C8B-B14F-4D97-AF65-F5344CB8AC3E}">
        <p14:creationId xmlns:p14="http://schemas.microsoft.com/office/powerpoint/2010/main" val="28648881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710" y="0"/>
            <a:ext cx="9126158" cy="6844617"/>
          </a:xfrm>
        </p:spPr>
      </p:pic>
    </p:spTree>
    <p:extLst>
      <p:ext uri="{BB962C8B-B14F-4D97-AF65-F5344CB8AC3E}">
        <p14:creationId xmlns:p14="http://schemas.microsoft.com/office/powerpoint/2010/main" val="40342812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765" y="111616"/>
            <a:ext cx="5059786" cy="6746383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551" y="111615"/>
            <a:ext cx="5059786" cy="6746383"/>
          </a:xfrm>
        </p:spPr>
      </p:pic>
    </p:spTree>
    <p:extLst>
      <p:ext uri="{BB962C8B-B14F-4D97-AF65-F5344CB8AC3E}">
        <p14:creationId xmlns:p14="http://schemas.microsoft.com/office/powerpoint/2010/main" val="795838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49867"/>
            <a:ext cx="4825305" cy="6008511"/>
          </a:xfrm>
        </p:spPr>
        <p:txBody>
          <a:bodyPr>
            <a:normAutofit fontScale="90000"/>
          </a:bodyPr>
          <a:lstStyle/>
          <a:p>
            <a:r>
              <a:rPr lang="uk-UA" sz="4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2</a:t>
            </a:r>
            <a:r>
              <a:rPr lang="uk-UA" sz="4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. Хореографічний відділ. </a:t>
            </a:r>
            <a:r>
              <a:rPr lang="uk-UA" sz="4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/>
            </a:r>
            <a:br>
              <a:rPr lang="uk-UA" sz="4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r>
              <a:rPr lang="uk-UA" sz="4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Завідувач </a:t>
            </a:r>
            <a:r>
              <a:rPr lang="uk-UA" sz="4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відділом – </a:t>
            </a:r>
            <a:r>
              <a:rPr lang="uk-UA" sz="4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Рудак Світлана Володимирівна, </a:t>
            </a:r>
            <a:r>
              <a:rPr lang="uk-UA" sz="4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викладач-методист.</a:t>
            </a:r>
            <a:br>
              <a:rPr lang="uk-UA" sz="4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r>
              <a:rPr lang="uk-UA" sz="2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/>
            </a:r>
            <a:br>
              <a:rPr lang="uk-UA" sz="2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r>
              <a:rPr lang="uk-UA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Викладачі </a:t>
            </a:r>
            <a:r>
              <a:rPr lang="uk-UA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відділу: Михальчук З.М., Тимошенко Є.О., Журавльова А.Н</a:t>
            </a:r>
            <a:r>
              <a:rPr lang="uk-UA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., Дутчак Л.І.</a:t>
            </a:r>
            <a:r>
              <a:rPr lang="uk-UA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/>
            </a:r>
            <a:br>
              <a:rPr lang="uk-UA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985" y="624109"/>
            <a:ext cx="3639637" cy="5699418"/>
          </a:xfrm>
        </p:spPr>
      </p:pic>
    </p:spTree>
    <p:extLst>
      <p:ext uri="{BB962C8B-B14F-4D97-AF65-F5344CB8AC3E}">
        <p14:creationId xmlns:p14="http://schemas.microsoft.com/office/powerpoint/2010/main" val="22339475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286" y="0"/>
            <a:ext cx="5119411" cy="68202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138" y="0"/>
            <a:ext cx="5115149" cy="6820200"/>
          </a:xfrm>
        </p:spPr>
      </p:pic>
    </p:spTree>
    <p:extLst>
      <p:ext uri="{BB962C8B-B14F-4D97-AF65-F5344CB8AC3E}">
        <p14:creationId xmlns:p14="http://schemas.microsoft.com/office/powerpoint/2010/main" val="37525054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306" y="176747"/>
            <a:ext cx="8589649" cy="6442235"/>
          </a:xfrm>
        </p:spPr>
      </p:pic>
    </p:spTree>
    <p:extLst>
      <p:ext uri="{BB962C8B-B14F-4D97-AF65-F5344CB8AC3E}">
        <p14:creationId xmlns:p14="http://schemas.microsoft.com/office/powerpoint/2010/main" val="42915587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859" y="0"/>
            <a:ext cx="3863820" cy="686901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927" y="-3188"/>
            <a:ext cx="3859417" cy="6861188"/>
          </a:xfrm>
        </p:spPr>
      </p:pic>
    </p:spTree>
    <p:extLst>
      <p:ext uri="{BB962C8B-B14F-4D97-AF65-F5344CB8AC3E}">
        <p14:creationId xmlns:p14="http://schemas.microsoft.com/office/powerpoint/2010/main" val="40404671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545" y="0"/>
            <a:ext cx="9194956" cy="6896215"/>
          </a:xfrm>
        </p:spPr>
      </p:pic>
    </p:spTree>
    <p:extLst>
      <p:ext uri="{BB962C8B-B14F-4D97-AF65-F5344CB8AC3E}">
        <p14:creationId xmlns:p14="http://schemas.microsoft.com/office/powerpoint/2010/main" val="3378438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695" y="0"/>
            <a:ext cx="9104804" cy="6828601"/>
          </a:xfrm>
        </p:spPr>
      </p:pic>
    </p:spTree>
    <p:extLst>
      <p:ext uri="{BB962C8B-B14F-4D97-AF65-F5344CB8AC3E}">
        <p14:creationId xmlns:p14="http://schemas.microsoft.com/office/powerpoint/2010/main" val="36130477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878" y="0"/>
            <a:ext cx="9144002" cy="6858000"/>
          </a:xfrm>
        </p:spPr>
      </p:pic>
    </p:spTree>
    <p:extLst>
      <p:ext uri="{BB962C8B-B14F-4D97-AF65-F5344CB8AC3E}">
        <p14:creationId xmlns:p14="http://schemas.microsoft.com/office/powerpoint/2010/main" val="28020820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92924" y="624109"/>
            <a:ext cx="8911687" cy="5583507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latin typeface="Monotype Corsiva" panose="03010101010201010101" pitchFamily="66" charset="0"/>
              </a:rPr>
              <a:t>2019-2020 навчальний рік був насиченим та плідним. </a:t>
            </a:r>
            <a:br>
              <a:rPr lang="uk-UA" b="1" dirty="0" smtClean="0">
                <a:latin typeface="Monotype Corsiva" panose="03010101010201010101" pitchFamily="66" charset="0"/>
              </a:rPr>
            </a:br>
            <a:r>
              <a:rPr lang="uk-UA" b="1" dirty="0" smtClean="0">
                <a:latin typeface="Monotype Corsiva" panose="03010101010201010101" pitchFamily="66" charset="0"/>
              </a:rPr>
              <a:t>Неочікувані труднощі  стали викликом і дали траєкторію до розвитку та самовдосконалення, зробили всіх досвідченішими та кращими.</a:t>
            </a:r>
            <a:br>
              <a:rPr lang="uk-UA" b="1" dirty="0" smtClean="0">
                <a:latin typeface="Monotype Corsiva" panose="03010101010201010101" pitchFamily="66" charset="0"/>
              </a:rPr>
            </a:br>
            <a:r>
              <a:rPr lang="uk-UA" b="1" dirty="0" smtClean="0">
                <a:latin typeface="Monotype Corsiva" panose="03010101010201010101" pitchFamily="66" charset="0"/>
              </a:rPr>
              <a:t/>
            </a:r>
            <a:br>
              <a:rPr lang="uk-UA" b="1" dirty="0" smtClean="0">
                <a:latin typeface="Monotype Corsiva" panose="03010101010201010101" pitchFamily="66" charset="0"/>
              </a:rPr>
            </a:br>
            <a:r>
              <a:rPr lang="uk-UA" sz="4400" b="1" dirty="0" smtClean="0">
                <a:latin typeface="Monotype Corsiva" panose="03010101010201010101" pitchFamily="66" charset="0"/>
              </a:rPr>
              <a:t>Чекаємо зустрічі у новому  2020-2021 навчальному році. </a:t>
            </a:r>
            <a:br>
              <a:rPr lang="uk-UA" sz="4400" b="1" dirty="0" smtClean="0">
                <a:latin typeface="Monotype Corsiva" panose="03010101010201010101" pitchFamily="66" charset="0"/>
              </a:rPr>
            </a:br>
            <a:r>
              <a:rPr lang="uk-UA" sz="4400" b="1" dirty="0" smtClean="0">
                <a:latin typeface="Monotype Corsiva" panose="03010101010201010101" pitchFamily="66" charset="0"/>
              </a:rPr>
              <a:t/>
            </a:r>
            <a:br>
              <a:rPr lang="uk-UA" sz="4400" b="1" dirty="0" smtClean="0">
                <a:latin typeface="Monotype Corsiva" panose="03010101010201010101" pitchFamily="66" charset="0"/>
              </a:rPr>
            </a:br>
            <a:r>
              <a:rPr lang="uk-UA" sz="4900" b="1" dirty="0" smtClean="0">
                <a:latin typeface="Monotype Corsiva" panose="03010101010201010101" pitchFamily="66" charset="0"/>
              </a:rPr>
              <a:t>До нових звершень та перемог!!!</a:t>
            </a:r>
            <a:endParaRPr lang="ru-RU" sz="49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586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5804" y="0"/>
            <a:ext cx="4863943" cy="6858000"/>
          </a:xfrm>
        </p:spPr>
        <p:txBody>
          <a:bodyPr>
            <a:normAutofit fontScale="90000"/>
          </a:bodyPr>
          <a:lstStyle/>
          <a:p>
            <a:r>
              <a:rPr lang="uk-UA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3</a:t>
            </a:r>
            <a:r>
              <a:rPr lang="uk-UA" sz="4000" b="1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. Фортепіанний відділ. </a:t>
            </a:r>
            <a:r>
              <a:rPr lang="uk-UA" sz="4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Завідувач </a:t>
            </a:r>
            <a:r>
              <a:rPr lang="uk-UA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відділом – </a:t>
            </a:r>
            <a:r>
              <a:rPr lang="uk-UA" sz="4000" b="1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Шиманська Ірина Юріївна</a:t>
            </a:r>
            <a:r>
              <a:rPr lang="uk-UA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, </a:t>
            </a:r>
            <a:r>
              <a:rPr lang="uk-UA" sz="4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/>
            </a:r>
            <a:br>
              <a:rPr lang="uk-UA" sz="4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r>
              <a:rPr lang="uk-UA" sz="4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старший </a:t>
            </a:r>
            <a:r>
              <a:rPr lang="uk-UA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викладач. </a:t>
            </a:r>
            <a:r>
              <a:rPr lang="uk-UA" sz="4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/>
            </a:r>
            <a:br>
              <a:rPr lang="uk-UA" sz="4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r>
              <a:rPr lang="uk-UA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/>
            </a:r>
            <a:br>
              <a:rPr lang="uk-UA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r>
              <a:rPr lang="uk-UA" sz="31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Викладачі відділу: Богданенко А.В., Долішна С.В., Кузнєцова Н.В., Крут О.В., Маловічко І.В., Попова Н.М., Сосновська О.І., Стадник О.А., Харатін Н.О</a:t>
            </a:r>
            <a:r>
              <a:rPr lang="uk-UA" sz="3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., Козира О.С., Маловічко Н.В., Маловічко С.М., Нівельт М.А., Кравчук Н.Р.</a:t>
            </a:r>
            <a:r>
              <a:rPr lang="uk-UA" sz="31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/>
            </a:r>
            <a:br>
              <a:rPr lang="uk-UA" sz="31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endParaRPr lang="ru-RU" sz="31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878" y="814917"/>
            <a:ext cx="3544198" cy="5317799"/>
          </a:xfrm>
        </p:spPr>
      </p:pic>
    </p:spTree>
    <p:extLst>
      <p:ext uri="{BB962C8B-B14F-4D97-AF65-F5344CB8AC3E}">
        <p14:creationId xmlns:p14="http://schemas.microsoft.com/office/powerpoint/2010/main" val="4027396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4632123" cy="5918358"/>
          </a:xfrm>
        </p:spPr>
        <p:txBody>
          <a:bodyPr>
            <a:normAutofit fontScale="90000"/>
          </a:bodyPr>
          <a:lstStyle/>
          <a:p>
            <a:r>
              <a:rPr lang="uk-UA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4</a:t>
            </a:r>
            <a:r>
              <a:rPr lang="uk-UA" sz="4000" b="1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. Теоретично-хоровий відділ. </a:t>
            </a:r>
            <a:r>
              <a:rPr lang="uk-UA" sz="4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/>
            </a:r>
            <a:br>
              <a:rPr lang="uk-UA" sz="4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r>
              <a:rPr lang="uk-UA" sz="4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Завідувач відділом </a:t>
            </a:r>
            <a:r>
              <a:rPr lang="uk-UA" sz="4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- Купецька </a:t>
            </a:r>
            <a:r>
              <a:rPr lang="uk-UA" sz="4000" b="1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Оксана </a:t>
            </a:r>
            <a:r>
              <a:rPr lang="uk-UA" sz="4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Авксентіївна, </a:t>
            </a:r>
            <a:br>
              <a:rPr lang="uk-UA" sz="4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r>
              <a:rPr lang="uk-UA" sz="4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викладач-методист</a:t>
            </a:r>
            <a:r>
              <a:rPr lang="uk-UA" sz="44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.</a:t>
            </a:r>
            <a:r>
              <a:rPr lang="uk-UA" sz="4000" b="1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/>
            </a:r>
            <a:br>
              <a:rPr lang="uk-UA" sz="4000" b="1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r>
              <a:rPr lang="uk-UA" sz="4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/>
            </a:r>
            <a:br>
              <a:rPr lang="uk-UA" sz="4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r>
              <a:rPr lang="uk-UA" sz="3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Викладачі </a:t>
            </a:r>
            <a:r>
              <a:rPr lang="uk-UA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відділу: Дідик Н.П., Макавчук Ю.Р., Ткачик Х.Б., Хаварівська Ю.В</a:t>
            </a:r>
            <a:r>
              <a:rPr lang="uk-UA" sz="3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., Дарчук Н.В., Несторович Т.В.</a:t>
            </a:r>
            <a:r>
              <a:rPr lang="uk-UA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/>
            </a:r>
            <a:br>
              <a:rPr lang="uk-UA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333" y="591981"/>
            <a:ext cx="3656865" cy="5486847"/>
          </a:xfrm>
        </p:spPr>
      </p:pic>
    </p:spTree>
    <p:extLst>
      <p:ext uri="{BB962C8B-B14F-4D97-AF65-F5344CB8AC3E}">
        <p14:creationId xmlns:p14="http://schemas.microsoft.com/office/powerpoint/2010/main" val="91285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09"/>
            <a:ext cx="4142726" cy="5738053"/>
          </a:xfrm>
        </p:spPr>
        <p:txBody>
          <a:bodyPr>
            <a:normAutofit fontScale="90000"/>
          </a:bodyPr>
          <a:lstStyle/>
          <a:p>
            <a:r>
              <a:rPr lang="uk-UA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5</a:t>
            </a:r>
            <a:r>
              <a:rPr lang="uk-UA" sz="4000" b="1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. Струнно-смичковий відділ.</a:t>
            </a:r>
            <a:r>
              <a:rPr lang="uk-UA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 </a:t>
            </a:r>
            <a:r>
              <a:rPr lang="uk-UA" sz="4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/>
            </a:r>
            <a:br>
              <a:rPr lang="uk-UA" sz="4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r>
              <a:rPr lang="uk-UA" sz="4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Завідувач </a:t>
            </a:r>
            <a:r>
              <a:rPr lang="uk-UA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відділом – </a:t>
            </a:r>
            <a:r>
              <a:rPr lang="uk-UA" sz="4000" b="1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Мацишин </a:t>
            </a:r>
            <a:r>
              <a:rPr lang="uk-UA" sz="4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Надія Михайлівна</a:t>
            </a:r>
            <a:r>
              <a:rPr lang="uk-UA" sz="4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, </a:t>
            </a:r>
            <a:br>
              <a:rPr lang="uk-UA" sz="4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r>
              <a:rPr lang="uk-UA" sz="4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викладач-методист</a:t>
            </a:r>
            <a:r>
              <a:rPr lang="uk-UA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.</a:t>
            </a:r>
            <a:br>
              <a:rPr lang="uk-UA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r>
              <a:rPr lang="uk-UA" sz="3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/>
            </a:r>
            <a:br>
              <a:rPr lang="uk-UA" sz="3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r>
              <a:rPr lang="uk-UA" sz="3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Викладачі </a:t>
            </a:r>
            <a:r>
              <a:rPr lang="uk-UA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відділу: Башуцька Л.С., Замкова Г.В</a:t>
            </a:r>
            <a:r>
              <a:rPr lang="uk-UA" sz="3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>., Баклаженко Л.В., Татарінцев О.І.</a:t>
            </a:r>
            <a:r>
              <a:rPr lang="uk-UA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  <a:t/>
            </a:r>
            <a:br>
              <a:rPr lang="uk-UA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Monotype Corsiva" panose="03010101010201010101" pitchFamily="66" charset="0"/>
              </a:rPr>
            </a:b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477" y="624110"/>
            <a:ext cx="3524164" cy="5287740"/>
          </a:xfrm>
        </p:spPr>
      </p:pic>
    </p:spTree>
    <p:extLst>
      <p:ext uri="{BB962C8B-B14F-4D97-AF65-F5344CB8AC3E}">
        <p14:creationId xmlns:p14="http://schemas.microsoft.com/office/powerpoint/2010/main" val="1866066240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613</TotalTime>
  <Words>321</Words>
  <Application>Microsoft Office PowerPoint</Application>
  <PresentationFormat>Широкоэкранный</PresentationFormat>
  <Paragraphs>56</Paragraphs>
  <Slides>66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72" baseType="lpstr">
      <vt:lpstr>Arial</vt:lpstr>
      <vt:lpstr>Century Gothic</vt:lpstr>
      <vt:lpstr>Monotype Corsiva</vt:lpstr>
      <vt:lpstr>Times New Roman</vt:lpstr>
      <vt:lpstr>Wingdings 3</vt:lpstr>
      <vt:lpstr>Легкий дым</vt:lpstr>
      <vt:lpstr>ЗВІТ про діяльність викладачів мистецького компоненту  Тернопільського ліцею №21-спеціалізованої мистецької школи імені Ігоря Герети  за 2019-2020 н.р.    Заступник  директора з навчально-виховної роботи мистецьких дисциплін  Макавчук Ю.Р.</vt:lpstr>
      <vt:lpstr>Творчість відкриває в дитячій душі ті потаємні куточки,  в яких дрімають джерела  добрих почуттів.  В.Сухомлинський</vt:lpstr>
      <vt:lpstr> Мистецька освіта в Тернопільському ліцеї №21-спеціалізованій мистецькій школі імені Ігоря Герети реалізується через здобуття елементарного рівня мистецької освіти (1-4 класи), базового (5-9 класи) та профільного (10-11 класи) рівнів.   Починаючи з початкової ланки навчання учні вправно розвивають свої здібності на уроках мистецького компонента, які є головним елементом початкового профільного навчання. Відбувається знайомство з усіма видами мистецтва. Учні освоюють образотворче, хореографічне, музичне та театральне мистецтво.    </vt:lpstr>
      <vt:lpstr>Профільне навчання потрібне для школярів, які виявляють підвищений інтерес до окремих предметів, для забезпечення адаптації дитини в суспільстві та підготовки до самостійного життя, виховання відповідальності у прийнятті рішень. На визначення профілю впливає багато різноманітних факторів. Враховуються не лише інтереси школярів та їх батьків, а також кадрові, матеріально-технічні, інформаційні ресурси школи. З 5-го класу функціонують профільні відділи: художній, хореографічний, музичний ( фортепіанний, теоретично-хоровий, струнно-смичковий, народний, відділ духових та ударних інструментів).  </vt:lpstr>
      <vt:lpstr>Класифікація відділів у 2019-2020 н.р.:  </vt:lpstr>
      <vt:lpstr>2. Хореографічний відділ.  Завідувач відділом – Рудак Світлана Володимирівна, викладач-методист.  Викладачі відділу: Михальчук З.М., Тимошенко Є.О., Журавльова А.Н., Дутчак Л.І. </vt:lpstr>
      <vt:lpstr>3. Фортепіанний відділ. Завідувач відділом – Шиманська Ірина Юріївна,  старший викладач.   Викладачі відділу: Богданенко А.В., Долішна С.В., Кузнєцова Н.В., Крут О.В., Маловічко І.В., Попова Н.М., Сосновська О.І., Стадник О.А., Харатін Н.О., Козира О.С., Маловічко Н.В., Маловічко С.М., Нівельт М.А., Кравчук Н.Р. </vt:lpstr>
      <vt:lpstr>4. Теоретично-хоровий відділ.  Завідувач відділом - Купецька Оксана Авксентіївна,  викладач-методист.  Викладачі відділу: Дідик Н.П., Макавчук Ю.Р., Ткачик Х.Б., Хаварівська Ю.В., Дарчук Н.В., Несторович Т.В. </vt:lpstr>
      <vt:lpstr>5. Струнно-смичковий відділ.  Завідувач відділом – Мацишин Надія Михайлівна,  викладач-методист.  Викладачі відділу: Башуцька Л.С., Замкова Г.В., Баклаженко Л.В., Татарінцев О.І. </vt:lpstr>
      <vt:lpstr>6. Відділ народних інструментів. Завідувач відділом – Гаврилюк Олена Василівна, викладач першої категорії.  Викладачі відділу: Кавун А.І., Качан О.І., Каспрук Н.Г., Євгеньєва М.В. </vt:lpstr>
      <vt:lpstr>7. Відділ духових та ударних інструментів. Завідувач відділом – Віятик Михайло Федорович, викладач-методист.  Викладачі відділу: Гайда С.А., Кушнірик А.М., Макара А.І., Гайда Є.Й., Баклаженко О.П.</vt:lpstr>
      <vt:lpstr> На музичному відділі грунтовно опановуються: музичний інструмент (фортепіано, скрипка, віолончель, вокал, бандура, гітара, баян, аккордеон, сопілка, флейта, кларнет, труба, саксофон, ксилофон, металофон, барабан, перкусійні ударні інструменти), сольфеджіо, музична література, імпровізація, заняття в ансаблях та в хорі.  Художній відділ пропонуєтакі дисципліни такі як: рисунок, живопис, скульптуру, композицію, декоративно ужиткове мистецтво, історію образотворчого мистецтва, предмет за вибором тощо.  На хореографічному відділі учні вивчають класичний танець, народно-сценічний танець, історико-побутовий танець, сучасно-бальний танець, історію хореографічного мистецтва, предмет за вибором тощо. </vt:lpstr>
      <vt:lpstr>На художньому відділі навчається  83 учні. На хореографічному відділі - 28 учнів. На музичному відділі - 34 учні.  З 1 по 11 клас учні мають змогу опановувати музичні інструменти: Фортепіано – 85 учнів,  скрипка – 20,  віолончель – 4,  бандура – 10,  гітара – 19,  духові та ударні інструменти – 36,  вокал – 32,  баян – 2.</vt:lpstr>
      <vt:lpstr> Педагогічну діяльність на мистецькому компоненті у 2019-2020 н.р. забезпечували 50 викладачів та керівників гуртків.  Кваліфікаціна кетегорія «спеціаліст» – 12 викладачів.   Кваліфікаціна кетегорія «спеціаліст другої категорії» – 2 викладача.   Кваліфікаціна кетегорія «спеціаліст першої категорії» - 8 викладачів.   Кваліфікаціна кетегорія «спеціаліст вищої категорії» - 8 викладачів.   Кваліфікаціна кетегорія «спеціаліст вищої категорії» та педагогічне звання «старший викладач» – 4 викладачі.   Кваліфікаціна кетегорія «спеціаліст вищої категорії» та педагогічне звання «викладач-методист» - 16 викладачів.  Звання «Заслужений діяч мистецтв України» – 2 викладачі.   Звання «Кандидат мистецтвознавства» – 2 викладачі.   Звання «Відмінник освіти» – 1 викладач.   Звання «Доктор філософії в галузі мистецтва» – 1 викладач.  Голова Тернопільського обласного творчого осередку НВМС – 1 викладач.     </vt:lpstr>
      <vt:lpstr>Творчі колективи 2019-2020 н.р.</vt:lpstr>
      <vt:lpstr>Ансамбль народного танцю «Галичанка» (керівник Зоряна Михальчук, концертмейстер Анатолій Кавун)</vt:lpstr>
      <vt:lpstr>Хореографічне тріо «Максимум» (керівник Оксана Дереворіз)</vt:lpstr>
      <vt:lpstr>Хор старших класів «Ліцевія» (керівник Оксана Купецька, концертмейстер Ірина Маловічко)</vt:lpstr>
      <vt:lpstr>Хор початкових класів «Солов*ята» (керівник Христина Ткачик, концертмейстер Ольга Качан)</vt:lpstr>
      <vt:lpstr>Вокальний ансамбль «Візерунки» (керівник Христина Ткачик, концертмейстер Ольга Качан)</vt:lpstr>
      <vt:lpstr>Дует скрипалів (керівник Людмила Башуцька, концертмейстер Олеся Сосновська)</vt:lpstr>
      <vt:lpstr>Ансамбль скрипалів «Домінанта» (керівник Надія Мацишин, концертмейстер Олеся Сосновська)</vt:lpstr>
      <vt:lpstr>Ансамбль флейтистів «Дольче» (керівник Світлана Гайда, концертмейстер Наталія Харатін)</vt:lpstr>
      <vt:lpstr>Ансамбль сопілкарів «Fest дударики» (керівник Михайло Віятик)</vt:lpstr>
      <vt:lpstr>Ансамбль барабанщиків «Beat drum» (керівник Михайло Віятик)</vt:lpstr>
      <vt:lpstr>Духовий оркестр (керівник Михайло Віятик)</vt:lpstr>
      <vt:lpstr>Ансамбль бандуристів «Риндзівочка» (керівники Марія Євгеньєва та Олена Гаврилюк)</vt:lpstr>
      <vt:lpstr>Вокально-інструментальний гурт «Music addiction» (керівник Анатолій Макара)</vt:lpstr>
      <vt:lpstr>Фортепіанний дует «Естрея»  у складі викладачів фортепіанного відділу Наталії Харатін та Олесі Сосновської</vt:lpstr>
      <vt:lpstr>Дует бандуристів «Сон-трава» у складі викладачів народного відділу Олени Гаврилюк та Марії Євгеньєвої</vt:lpstr>
      <vt:lpstr>Вокальний ансамбль викладачів «Сольвія» (керівник Оксана Купецька)</vt:lpstr>
      <vt:lpstr>Методична робота</vt:lpstr>
      <vt:lpstr> Також викладачі систематично проходять курси підвищення кваліфікації.  В 2019-2020 н.р. при Міністерстві культури України Національної Академії керівних кадрів культури та мистецтв пройшли курси підвищення кваліфікації 2 викладачів.  15 викладачів пройшли курси підвищення кваліфікації  при Рівненському  обласному  інституті післядипломної  педагогічної  освіти та 2 викладачів – в Тернопільському обласному комунальному інституті післядипломної педагогічної освіти.  </vt:lpstr>
      <vt:lpstr>Атестація 2019-2020 н.р.  Відповідно до Наказу Міністерства культури України від 12.07.2018 N 628 Зареєстровано в  Міністерстві юстиції України 16 серпня 2018 р. за N 926/32378 «Питання атестації педагогічних працівників закладів (установ) освіти сфери культури» у 2019-2020 н. р. викладачі  проходили атетацію.  За результатами атестації:  - Сосновська Олеся Ігорівна, викладач по класу фортепіано, концертмейстер – присвоєна кваліфікаційна категорія «спеціаліст другої категорії» як викладач і концертмейстер. - Маловічко Ірина Володимирівна, викладач по класу фортепіано, концертмейстер – присвоєна кваліфікаційна категорія «спеціаліст вищої категорії» як викладач і концертмейстер. - Стадник Оксана Арсентіївна, викладач по класу фортепіано, концертмейстер – присвоєна кваліфікаційна категорія «спеціаліст вищої категорії» як викладач і концертмейстер. - Макавчук Юлія Романівна, викладач музично-теоретичних дисциплін – присвоєна кваліфікаційна категорія «спеціаліст вищої категорії» та присвоєне педагогічне звання «старший викладач». - Гайда Світлана Андріївна, викладач по класу флейти – підтверджена кваліфікаційна категорія «спеціаліст вищої категорії» та підтверджене педагогічне звання «викладач методист».    </vt:lpstr>
      <vt:lpstr> У 2019-2020 навчальному році викладачі та учні мистецького компоненту активно участь в багатьох  заходах  шкільного та міського форматів, конкурсах і фестивалях Всеукраїнського та Регіонального рівня.   Навіть період карантину не став на заваді творчим спалахам наших вихованців. 57 перемог отримали наші учні спільно з викладачами у конкурсах різних рівнів.  ВІТАЄМО  учнів та викладачів з перемогами!!!   ДЯКУЄМО батькам за розуміння та співпрацю!!!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2019-2020 навчальний рік був насиченим та плідним.  Неочікувані труднощі  стали викликом і дали траєкторію до розвитку та самовдосконалення, зробили всіх досвідченішими та кращими.  Чекаємо зустрічі у новому  2020-2021 навчальному році.   До нових звершень та перемог!!!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Марія Ігорівна</cp:lastModifiedBy>
  <cp:revision>67</cp:revision>
  <dcterms:created xsi:type="dcterms:W3CDTF">2020-06-14T05:35:47Z</dcterms:created>
  <dcterms:modified xsi:type="dcterms:W3CDTF">2020-06-16T21:01:38Z</dcterms:modified>
</cp:coreProperties>
</file>