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05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2" r:id="rId9"/>
    <p:sldId id="273" r:id="rId10"/>
    <p:sldId id="281" r:id="rId11"/>
    <p:sldId id="353" r:id="rId12"/>
    <p:sldId id="354" r:id="rId13"/>
    <p:sldId id="377" r:id="rId14"/>
    <p:sldId id="282" r:id="rId15"/>
    <p:sldId id="338" r:id="rId16"/>
    <p:sldId id="339" r:id="rId17"/>
    <p:sldId id="290" r:id="rId18"/>
    <p:sldId id="283" r:id="rId19"/>
    <p:sldId id="344" r:id="rId20"/>
    <p:sldId id="293" r:id="rId21"/>
    <p:sldId id="294" r:id="rId22"/>
    <p:sldId id="369" r:id="rId23"/>
    <p:sldId id="263" r:id="rId24"/>
    <p:sldId id="264" r:id="rId25"/>
    <p:sldId id="265" r:id="rId26"/>
    <p:sldId id="303" r:id="rId27"/>
    <p:sldId id="381" r:id="rId28"/>
    <p:sldId id="285" r:id="rId29"/>
    <p:sldId id="349" r:id="rId30"/>
    <p:sldId id="350" r:id="rId31"/>
    <p:sldId id="351" r:id="rId32"/>
    <p:sldId id="267" r:id="rId33"/>
    <p:sldId id="268" r:id="rId34"/>
    <p:sldId id="269" r:id="rId35"/>
    <p:sldId id="270" r:id="rId36"/>
    <p:sldId id="356" r:id="rId37"/>
    <p:sldId id="274" r:id="rId38"/>
    <p:sldId id="277" r:id="rId39"/>
    <p:sldId id="378" r:id="rId40"/>
    <p:sldId id="310" r:id="rId41"/>
    <p:sldId id="311" r:id="rId42"/>
    <p:sldId id="286" r:id="rId43"/>
    <p:sldId id="287" r:id="rId44"/>
    <p:sldId id="288" r:id="rId45"/>
    <p:sldId id="289" r:id="rId46"/>
    <p:sldId id="280" r:id="rId47"/>
    <p:sldId id="380" r:id="rId48"/>
    <p:sldId id="296" r:id="rId49"/>
    <p:sldId id="298" r:id="rId50"/>
    <p:sldId id="297" r:id="rId51"/>
    <p:sldId id="342" r:id="rId52"/>
    <p:sldId id="406" r:id="rId53"/>
    <p:sldId id="312" r:id="rId54"/>
    <p:sldId id="401" r:id="rId55"/>
    <p:sldId id="314" r:id="rId56"/>
    <p:sldId id="321" r:id="rId57"/>
    <p:sldId id="320" r:id="rId58"/>
    <p:sldId id="322" r:id="rId59"/>
    <p:sldId id="323" r:id="rId60"/>
    <p:sldId id="324" r:id="rId61"/>
    <p:sldId id="370" r:id="rId62"/>
    <p:sldId id="371" r:id="rId63"/>
    <p:sldId id="328" r:id="rId64"/>
    <p:sldId id="327" r:id="rId65"/>
    <p:sldId id="329" r:id="rId66"/>
    <p:sldId id="319" r:id="rId67"/>
    <p:sldId id="330" r:id="rId68"/>
    <p:sldId id="331" r:id="rId69"/>
    <p:sldId id="332" r:id="rId70"/>
    <p:sldId id="333" r:id="rId71"/>
    <p:sldId id="334" r:id="rId72"/>
    <p:sldId id="335" r:id="rId73"/>
    <p:sldId id="336" r:id="rId74"/>
    <p:sldId id="364" r:id="rId75"/>
    <p:sldId id="366" r:id="rId76"/>
    <p:sldId id="367" r:id="rId77"/>
    <p:sldId id="368" r:id="rId78"/>
    <p:sldId id="394" r:id="rId79"/>
    <p:sldId id="372" r:id="rId80"/>
    <p:sldId id="373" r:id="rId81"/>
    <p:sldId id="374" r:id="rId82"/>
    <p:sldId id="375" r:id="rId83"/>
    <p:sldId id="376" r:id="rId84"/>
    <p:sldId id="379" r:id="rId85"/>
    <p:sldId id="398" r:id="rId86"/>
    <p:sldId id="400" r:id="rId87"/>
    <p:sldId id="337" r:id="rId88"/>
    <p:sldId id="357" r:id="rId89"/>
    <p:sldId id="399" r:id="rId90"/>
    <p:sldId id="402" r:id="rId91"/>
    <p:sldId id="405" r:id="rId92"/>
    <p:sldId id="276" r:id="rId93"/>
    <p:sldId id="358" r:id="rId94"/>
    <p:sldId id="275" r:id="rId95"/>
    <p:sldId id="278" r:id="rId96"/>
    <p:sldId id="343" r:id="rId97"/>
    <p:sldId id="404" r:id="rId98"/>
    <p:sldId id="326" r:id="rId99"/>
    <p:sldId id="395" r:id="rId100"/>
    <p:sldId id="396" r:id="rId101"/>
    <p:sldId id="397" r:id="rId102"/>
    <p:sldId id="359" r:id="rId103"/>
    <p:sldId id="361" r:id="rId104"/>
    <p:sldId id="363" r:id="rId105"/>
    <p:sldId id="362" r:id="rId106"/>
    <p:sldId id="360" r:id="rId107"/>
    <p:sldId id="384" r:id="rId108"/>
    <p:sldId id="385" r:id="rId109"/>
    <p:sldId id="387" r:id="rId110"/>
    <p:sldId id="389" r:id="rId111"/>
    <p:sldId id="390" r:id="rId112"/>
    <p:sldId id="391" r:id="rId113"/>
    <p:sldId id="392" r:id="rId114"/>
    <p:sldId id="393" r:id="rId115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6/11/2019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6/11/2019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Relationship Id="rId9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7" Type="http://schemas.openxmlformats.org/officeDocument/2006/relationships/image" Target="../media/image1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e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7" Type="http://schemas.openxmlformats.org/officeDocument/2006/relationships/image" Target="../media/image1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jpeg"/><Relationship Id="rId5" Type="http://schemas.openxmlformats.org/officeDocument/2006/relationships/image" Target="../media/image143.jpeg"/><Relationship Id="rId4" Type="http://schemas.openxmlformats.org/officeDocument/2006/relationships/image" Target="../media/image142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7" Type="http://schemas.openxmlformats.org/officeDocument/2006/relationships/image" Target="../media/image1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2.jpeg"/><Relationship Id="rId5" Type="http://schemas.openxmlformats.org/officeDocument/2006/relationships/hyperlink" Target="https://www.facebook.com/priydunnadia/posts/1611609008982690" TargetMode="External"/><Relationship Id="rId4" Type="http://schemas.openxmlformats.org/officeDocument/2006/relationships/image" Target="../media/image16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jpeg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1.jpeg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6.jpeg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jpeg"/><Relationship Id="rId5" Type="http://schemas.openxmlformats.org/officeDocument/2006/relationships/image" Target="../media/image179.jpeg"/><Relationship Id="rId4" Type="http://schemas.openxmlformats.org/officeDocument/2006/relationships/image" Target="../media/image178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jpeg"/><Relationship Id="rId5" Type="http://schemas.openxmlformats.org/officeDocument/2006/relationships/image" Target="../media/image183.png"/><Relationship Id="rId4" Type="http://schemas.openxmlformats.org/officeDocument/2006/relationships/image" Target="../media/image182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7" Type="http://schemas.openxmlformats.org/officeDocument/2006/relationships/image" Target="../media/image18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8.jpeg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7" Type="http://schemas.openxmlformats.org/officeDocument/2006/relationships/image" Target="../media/image19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3.jpeg"/><Relationship Id="rId5" Type="http://schemas.openxmlformats.org/officeDocument/2006/relationships/image" Target="../media/image192.jpeg"/><Relationship Id="rId4" Type="http://schemas.openxmlformats.org/officeDocument/2006/relationships/image" Target="../media/image191.jpe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jpeg"/><Relationship Id="rId3" Type="http://schemas.openxmlformats.org/officeDocument/2006/relationships/image" Target="../media/image195.jpeg"/><Relationship Id="rId7" Type="http://schemas.openxmlformats.org/officeDocument/2006/relationships/image" Target="../media/image19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jpeg"/><Relationship Id="rId5" Type="http://schemas.openxmlformats.org/officeDocument/2006/relationships/image" Target="../media/image197.jpeg"/><Relationship Id="rId4" Type="http://schemas.openxmlformats.org/officeDocument/2006/relationships/image" Target="../media/image196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3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6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1.jpeg"/><Relationship Id="rId5" Type="http://schemas.openxmlformats.org/officeDocument/2006/relationships/image" Target="../media/image210.jpeg"/><Relationship Id="rId4" Type="http://schemas.openxmlformats.org/officeDocument/2006/relationships/image" Target="../media/image209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5.jpeg"/><Relationship Id="rId5" Type="http://schemas.openxmlformats.org/officeDocument/2006/relationships/image" Target="../media/image214.jpeg"/><Relationship Id="rId4" Type="http://schemas.openxmlformats.org/officeDocument/2006/relationships/image" Target="../media/image213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0.jpeg"/><Relationship Id="rId5" Type="http://schemas.openxmlformats.org/officeDocument/2006/relationships/image" Target="../media/image219.jpeg"/><Relationship Id="rId4" Type="http://schemas.openxmlformats.org/officeDocument/2006/relationships/image" Target="../media/image218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3.jpeg"/><Relationship Id="rId4" Type="http://schemas.openxmlformats.org/officeDocument/2006/relationships/image" Target="../media/image22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7.jpeg"/><Relationship Id="rId4" Type="http://schemas.openxmlformats.org/officeDocument/2006/relationships/image" Target="../media/image226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2.jpeg"/><Relationship Id="rId5" Type="http://schemas.openxmlformats.org/officeDocument/2006/relationships/image" Target="../media/image231.jpeg"/><Relationship Id="rId4" Type="http://schemas.openxmlformats.org/officeDocument/2006/relationships/image" Target="../media/image230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6.jpeg"/><Relationship Id="rId5" Type="http://schemas.openxmlformats.org/officeDocument/2006/relationships/image" Target="../media/image235.jpeg"/><Relationship Id="rId4" Type="http://schemas.openxmlformats.org/officeDocument/2006/relationships/image" Target="../media/image234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0.jpeg"/><Relationship Id="rId4" Type="http://schemas.openxmlformats.org/officeDocument/2006/relationships/image" Target="../media/image239.jpeg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uk-UA" dirty="0" smtClean="0"/>
              <a:t>Виховна робота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214422"/>
            <a:ext cx="8229600" cy="4911741"/>
          </a:xfrm>
        </p:spPr>
        <p:txBody>
          <a:bodyPr>
            <a:normAutofit fontScale="85000" lnSpcReduction="20000"/>
          </a:bodyPr>
          <a:lstStyle/>
          <a:p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Над реалізацією мети  і завдань виховної роботи в ліцеї  працює:</a:t>
            </a:r>
          </a:p>
          <a:p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Заступник директора з виховної роботи – </a:t>
            </a:r>
          </a:p>
          <a:p>
            <a:pPr>
              <a:buNone/>
            </a:pP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i="1" dirty="0" err="1" smtClean="0">
                <a:latin typeface="Times New Roman" pitchFamily="18" charset="0"/>
                <a:cs typeface="Times New Roman" pitchFamily="18" charset="0"/>
              </a:rPr>
              <a:t>Ліпська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 Анжела Ігорівна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uk-UA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 12 класних керівників 1-4 класів; </a:t>
            </a:r>
          </a:p>
          <a:p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19  класних керівників 5-11 класів;  </a:t>
            </a:r>
          </a:p>
          <a:p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2 педагога-організатора – </a:t>
            </a:r>
            <a:r>
              <a:rPr lang="uk-UA" i="1" dirty="0" err="1" smtClean="0">
                <a:latin typeface="Times New Roman" pitchFamily="18" charset="0"/>
                <a:cs typeface="Times New Roman" pitchFamily="18" charset="0"/>
              </a:rPr>
              <a:t>Секелик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 Ірина Ігорівна, </a:t>
            </a:r>
            <a:r>
              <a:rPr lang="uk-UA" i="1" dirty="0" err="1" smtClean="0">
                <a:latin typeface="Times New Roman" pitchFamily="18" charset="0"/>
                <a:cs typeface="Times New Roman" pitchFamily="18" charset="0"/>
              </a:rPr>
              <a:t>Дмитришин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 Оксана Василівна</a:t>
            </a:r>
          </a:p>
          <a:p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1 практичний психолог – </a:t>
            </a:r>
          </a:p>
          <a:p>
            <a:pPr>
              <a:buNone/>
            </a:pP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i="1" dirty="0" err="1" smtClean="0">
                <a:latin typeface="Times New Roman" pitchFamily="18" charset="0"/>
                <a:cs typeface="Times New Roman" pitchFamily="18" charset="0"/>
              </a:rPr>
              <a:t>Космина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 Наталя Василівна;</a:t>
            </a:r>
          </a:p>
          <a:p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1 соціальний педагог – </a:t>
            </a:r>
            <a:r>
              <a:rPr lang="uk-UA" i="1" dirty="0" err="1" smtClean="0">
                <a:latin typeface="Times New Roman" pitchFamily="18" charset="0"/>
                <a:cs typeface="Times New Roman" pitchFamily="18" charset="0"/>
              </a:rPr>
              <a:t>Тимчук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 Любов Романівна;</a:t>
            </a:r>
          </a:p>
          <a:p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 1 завідувач бібліотекою – </a:t>
            </a:r>
            <a:r>
              <a:rPr lang="uk-UA" i="1" dirty="0" err="1" smtClean="0">
                <a:latin typeface="Times New Roman" pitchFamily="18" charset="0"/>
                <a:cs typeface="Times New Roman" pitchFamily="18" charset="0"/>
              </a:rPr>
              <a:t>Гаврон</a:t>
            </a:r>
            <a:r>
              <a:rPr lang="uk-UA" i="1" dirty="0" smtClean="0">
                <a:latin typeface="Times New Roman" pitchFamily="18" charset="0"/>
                <a:cs typeface="Times New Roman" pitchFamily="18" charset="0"/>
              </a:rPr>
              <a:t> Марія Євгенівна.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52401" y="165713"/>
          <a:ext cx="8839198" cy="63365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6399"/>
                <a:gridCol w="2125133"/>
                <a:gridCol w="1227666"/>
              </a:tblGrid>
              <a:tr h="596287"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Назва заходу 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Відповідальні</a:t>
                      </a:r>
                      <a:r>
                        <a:rPr lang="uk-UA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Клас 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410159"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Заходи до Дня вшанування </a:t>
                      </a:r>
                      <a:r>
                        <a:rPr lang="uk-UA" dirty="0" err="1" smtClean="0">
                          <a:latin typeface="Times New Roman" pitchFamily="18" charset="0"/>
                          <a:cs typeface="Times New Roman" pitchFamily="18" charset="0"/>
                        </a:rPr>
                        <a:t>“Героїв</a:t>
                      </a:r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 Небесної </a:t>
                      </a:r>
                      <a:r>
                        <a:rPr lang="uk-UA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Сотні”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Ліпська</a:t>
                      </a:r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 А.І., </a:t>
                      </a:r>
                      <a:r>
                        <a:rPr lang="uk-UA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Секелик</a:t>
                      </a:r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 І.І., </a:t>
                      </a:r>
                      <a:r>
                        <a:rPr lang="uk-UA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Дмитришин</a:t>
                      </a:r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О.В., класні керівники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1-11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276769"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Участь в  інтелектуальному мовознавчому </a:t>
                      </a:r>
                      <a:r>
                        <a:rPr lang="uk-UA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квесті</a:t>
                      </a:r>
                      <a:r>
                        <a:rPr lang="uk-UA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“Відчуваю</a:t>
                      </a:r>
                      <a:r>
                        <a:rPr lang="uk-UA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й усвідомлюю, яка красива й легка українська </a:t>
                      </a:r>
                      <a:r>
                        <a:rPr lang="uk-UA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мова”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Класні керівники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2-4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597005"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До Дня народження В.О.</a:t>
                      </a:r>
                      <a:r>
                        <a:rPr lang="uk-UA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Сухомлинського. Інсценізації творів.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Класні керівники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1-Б, 2-А, 2-Б, 2-В, 3-А, 3-В, 4-Б, 4-В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456313"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Вистава </a:t>
                      </a:r>
                      <a:r>
                        <a:rPr lang="uk-UA" dirty="0" err="1" smtClean="0">
                          <a:latin typeface="Times New Roman" pitchFamily="18" charset="0"/>
                          <a:cs typeface="Times New Roman" pitchFamily="18" charset="0"/>
                        </a:rPr>
                        <a:t>“Над</a:t>
                      </a:r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часом”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Кльоб</a:t>
                      </a:r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 О.М.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dirty="0" smtClean="0">
                          <a:latin typeface="Times New Roman" pitchFamily="18" charset="0"/>
                          <a:cs typeface="Times New Roman" pitchFamily="18" charset="0"/>
                        </a:rPr>
                        <a:t>7-В, 8-В,</a:t>
                      </a:r>
                      <a:r>
                        <a:rPr lang="uk-UA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9-Б</a:t>
                      </a:r>
                      <a:endParaRPr lang="uk-UA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52400" y="228599"/>
          <a:ext cx="8991600" cy="6482869"/>
        </p:xfrm>
        <a:graphic>
          <a:graphicData uri="http://schemas.openxmlformats.org/drawingml/2006/table">
            <a:tbl>
              <a:tblPr/>
              <a:tblGrid>
                <a:gridCol w="4254953"/>
                <a:gridCol w="1123950"/>
                <a:gridCol w="877730"/>
                <a:gridCol w="2734967"/>
              </a:tblGrid>
              <a:tr h="14478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Конкурс </a:t>
                      </a:r>
                      <a:r>
                        <a:rPr lang="ru-RU" sz="2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читців</a:t>
                      </a: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2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віршів</a:t>
                      </a: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про </a:t>
                      </a:r>
                      <a:r>
                        <a:rPr lang="ru-RU" sz="2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мову</a:t>
                      </a: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ru-RU" sz="2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чарує</a:t>
                      </a: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2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тішить</a:t>
                      </a: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2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і</a:t>
                      </a: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2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п’янить</a:t>
                      </a: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 «</a:t>
                      </a:r>
                      <a:r>
                        <a:rPr lang="ru-RU" sz="2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Бринить</a:t>
                      </a: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ru-RU" sz="2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співає</a:t>
                      </a: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наша </a:t>
                      </a:r>
                      <a:r>
                        <a:rPr lang="ru-RU" sz="2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мова</a:t>
                      </a: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</a:t>
                      </a:r>
                      <a:endParaRPr lang="uk-UA" sz="2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Актова зала</a:t>
                      </a:r>
                      <a:endParaRPr lang="uk-UA" sz="2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1-4</a:t>
                      </a:r>
                      <a:endParaRPr lang="uk-UA" sz="2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Дмитришин О.В.</a:t>
                      </a:r>
                      <a:endParaRPr lang="uk-UA" sz="2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Кл.кер.</a:t>
                      </a:r>
                      <a:endParaRPr lang="uk-UA" sz="2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початкової школи</a:t>
                      </a:r>
                      <a:endParaRPr lang="uk-UA" sz="2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17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Інтелектуальний </a:t>
                      </a:r>
                      <a:r>
                        <a:rPr lang="uk-UA" sz="2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квест</a:t>
                      </a:r>
                      <a:r>
                        <a:rPr lang="uk-UA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присвячений дню української мови та писемності «Відчуваю і усвідомлюю»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Актова</a:t>
                      </a: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зала</a:t>
                      </a:r>
                      <a:endParaRPr lang="uk-UA" sz="2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1-4</a:t>
                      </a:r>
                      <a:endParaRPr lang="uk-UA" sz="2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Медюх Н.В.</a:t>
                      </a:r>
                      <a:endParaRPr lang="uk-UA" sz="2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Дмитришин О.В.</a:t>
                      </a:r>
                      <a:endParaRPr lang="uk-UA" sz="2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Кл.кер. початкової школи</a:t>
                      </a:r>
                      <a:endParaRPr lang="uk-UA" sz="2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0534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Інсценізація творів Василя Сухомлинського, присвячена 100-чю від Дня народження</a:t>
                      </a:r>
                      <a:endParaRPr lang="uk-UA" sz="2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Актова зала</a:t>
                      </a:r>
                      <a:endParaRPr lang="uk-UA" sz="2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1-4 </a:t>
                      </a:r>
                      <a:r>
                        <a:rPr lang="ru-RU" sz="2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класи</a:t>
                      </a:r>
                      <a:endParaRPr lang="uk-UA" sz="2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Дмитришин</a:t>
                      </a: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О.В.</a:t>
                      </a:r>
                      <a:endParaRPr lang="uk-UA" sz="2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Кл. </a:t>
                      </a:r>
                      <a:r>
                        <a:rPr lang="ru-RU" sz="2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кер</a:t>
                      </a: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</a:t>
                      </a:r>
                      <a:r>
                        <a:rPr lang="ru-RU" sz="2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початкових</a:t>
                      </a: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2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класів</a:t>
                      </a:r>
                      <a:endParaRPr lang="uk-UA" sz="2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75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Виставка художніх робіт до Дня героїв небесної сотні </a:t>
                      </a:r>
                      <a:endParaRPr lang="uk-UA" sz="2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«Ми пам’ятаємо»</a:t>
                      </a:r>
                      <a:endParaRPr lang="uk-UA" sz="2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Вестибюль школи</a:t>
                      </a:r>
                      <a:endParaRPr lang="uk-UA" sz="2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5-7 класи</a:t>
                      </a:r>
                      <a:endParaRPr lang="uk-UA" sz="2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Дмитришин</a:t>
                      </a: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О.В.</a:t>
                      </a:r>
                      <a:endParaRPr lang="uk-UA" sz="2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Мийник</a:t>
                      </a: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Т.Р.</a:t>
                      </a:r>
                      <a:endParaRPr lang="uk-UA" sz="2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Журавель Н.П.</a:t>
                      </a:r>
                      <a:endParaRPr lang="uk-UA" sz="2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381000" y="228600"/>
          <a:ext cx="8534401" cy="6400800"/>
        </p:xfrm>
        <a:graphic>
          <a:graphicData uri="http://schemas.openxmlformats.org/drawingml/2006/table">
            <a:tbl>
              <a:tblPr/>
              <a:tblGrid>
                <a:gridCol w="2623195"/>
                <a:gridCol w="1795588"/>
                <a:gridCol w="1519717"/>
                <a:gridCol w="2595901"/>
              </a:tblGrid>
              <a:tr h="16764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Конкурс </a:t>
                      </a:r>
                      <a:r>
                        <a:rPr lang="ru-RU" sz="2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читців</a:t>
                      </a:r>
                      <a:r>
                        <a:rPr lang="ru-RU" sz="2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2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віршів</a:t>
                      </a:r>
                      <a:r>
                        <a:rPr lang="ru-RU" sz="2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2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Т.Г.Шевченка</a:t>
                      </a:r>
                      <a:endParaRPr lang="uk-UA" sz="2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присвячений</a:t>
                      </a:r>
                      <a:r>
                        <a:rPr lang="ru-RU" sz="2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205 - </a:t>
                      </a:r>
                      <a:r>
                        <a:rPr lang="ru-RU" sz="2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річчю</a:t>
                      </a:r>
                      <a:endParaRPr lang="uk-UA" sz="2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Актова</a:t>
                      </a:r>
                      <a:r>
                        <a:rPr lang="ru-RU" sz="2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зала</a:t>
                      </a:r>
                      <a:endParaRPr lang="uk-UA" sz="2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1-4 класи</a:t>
                      </a:r>
                      <a:endParaRPr lang="uk-UA" sz="2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Дмитришин О.В.</a:t>
                      </a:r>
                      <a:endParaRPr lang="uk-UA" sz="2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Дардан Т.С.</a:t>
                      </a:r>
                      <a:endParaRPr lang="uk-UA" sz="2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Кл.кер. початкової школи </a:t>
                      </a:r>
                      <a:endParaRPr lang="uk-UA" sz="2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532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Виставка</a:t>
                      </a:r>
                      <a:r>
                        <a:rPr lang="ru-RU" sz="2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2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художніх</a:t>
                      </a:r>
                      <a:r>
                        <a:rPr lang="ru-RU" sz="2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2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робіт</a:t>
                      </a:r>
                      <a:r>
                        <a:rPr lang="ru-RU" sz="2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2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присвячених</a:t>
                      </a:r>
                      <a:r>
                        <a:rPr lang="ru-RU" sz="2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205 – </a:t>
                      </a:r>
                      <a:r>
                        <a:rPr lang="ru-RU" sz="2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ці</a:t>
                      </a:r>
                      <a:r>
                        <a:rPr lang="ru-RU" sz="2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2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Т.Г.Шевченка</a:t>
                      </a:r>
                      <a:endParaRPr lang="uk-UA" sz="2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Вестибюль </a:t>
                      </a:r>
                      <a:r>
                        <a:rPr lang="ru-RU" sz="2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школи</a:t>
                      </a:r>
                      <a:endParaRPr lang="uk-UA" sz="2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5-11 класи</a:t>
                      </a:r>
                      <a:endParaRPr lang="uk-UA" sz="2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Дмитришин</a:t>
                      </a:r>
                      <a:r>
                        <a:rPr lang="ru-RU" sz="2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О.В.</a:t>
                      </a:r>
                      <a:endParaRPr lang="uk-UA" sz="2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Кер.худ.від</a:t>
                      </a:r>
                      <a:r>
                        <a:rPr lang="ru-RU" sz="2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uk-UA" sz="2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94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Екскурсія в театр Актора і ляльки</a:t>
                      </a:r>
                      <a:endParaRPr lang="uk-UA" sz="2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Театр </a:t>
                      </a:r>
                      <a:r>
                        <a:rPr lang="ru-RU" sz="2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актора</a:t>
                      </a:r>
                      <a:r>
                        <a:rPr lang="ru-RU" sz="2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2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і</a:t>
                      </a:r>
                      <a:r>
                        <a:rPr lang="ru-RU" sz="2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ляльки</a:t>
                      </a:r>
                      <a:endParaRPr lang="uk-UA" sz="2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1-4 </a:t>
                      </a:r>
                      <a:r>
                        <a:rPr lang="ru-RU" sz="2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класи</a:t>
                      </a:r>
                      <a:endParaRPr lang="uk-UA" sz="2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Дмитришин О.В.</a:t>
                      </a:r>
                      <a:endParaRPr lang="uk-UA" sz="2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Кл.кер. початкової школи</a:t>
                      </a:r>
                      <a:endParaRPr lang="uk-UA" sz="2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417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Екскурсія на виставу «Василина»</a:t>
                      </a:r>
                      <a:endParaRPr lang="uk-UA" sz="22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Театр </a:t>
                      </a:r>
                      <a:r>
                        <a:rPr lang="ru-RU" sz="2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актора</a:t>
                      </a:r>
                      <a:r>
                        <a:rPr lang="ru-RU" sz="2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2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і</a:t>
                      </a:r>
                      <a:r>
                        <a:rPr lang="ru-RU" sz="2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ляльки</a:t>
                      </a:r>
                      <a:endParaRPr lang="uk-UA" sz="2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1-6 </a:t>
                      </a:r>
                      <a:r>
                        <a:rPr lang="ru-RU" sz="2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класи</a:t>
                      </a:r>
                      <a:endParaRPr lang="uk-UA" sz="2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Дмитришин</a:t>
                      </a:r>
                      <a:r>
                        <a:rPr lang="ru-RU" sz="2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О.В.</a:t>
                      </a:r>
                      <a:endParaRPr lang="uk-UA" sz="2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2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Кл.кер</a:t>
                      </a:r>
                      <a:r>
                        <a:rPr lang="ru-RU" sz="22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uk-UA" sz="2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Робота соціального педагога </a:t>
            </a:r>
            <a:r>
              <a:rPr lang="uk-UA" sz="3600" b="1" dirty="0" err="1" smtClean="0">
                <a:latin typeface="Times New Roman" pitchFamily="18" charset="0"/>
                <a:cs typeface="Times New Roman" pitchFamily="18" charset="0"/>
              </a:rPr>
              <a:t>Тимчук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 Л.Р.</a:t>
            </a:r>
            <a:endParaRPr lang="uk-UA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497" name="Rectangle 1"/>
          <p:cNvSpPr>
            <a:spLocks noChangeArrowheads="1"/>
          </p:cNvSpPr>
          <p:nvPr/>
        </p:nvSpPr>
        <p:spPr bwMode="auto">
          <a:xfrm>
            <a:off x="0" y="685801"/>
            <a:ext cx="8915400" cy="62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uk-UA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Протягом року проводились заходи, спрямовані на соціальний супровід  дітей соціально – незахищених категорій:</a:t>
            </a:r>
            <a:endParaRPr kumimoji="0" lang="uk-UA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створено банк даних  учнів соціально – незахищених категорій;</a:t>
            </a:r>
            <a:endParaRPr kumimoji="0" lang="uk-UA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забезпечені безкоштовним харчуванням  діти позбавлені батьківського піклування (7),з малозабезпечених сімей (30), діти учасників АТО (22), загиблого в АТО (1),діти на інклюзивній формі навчання (8), діти, які постраждали від аварії на ЧАЕС (7), дитина з сім’ї, яка перебуває в СЖС; оформлені усі необхідні документи, щомісячно ведуться табелі з обліку харчування;</a:t>
            </a:r>
            <a:endParaRPr kumimoji="0" lang="uk-UA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дітям позбавленим батьківського піклування оформлені Єдині квитки;</a:t>
            </a:r>
            <a:endParaRPr kumimoji="0" lang="uk-UA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один раз в рік проводиться обстеження </a:t>
            </a:r>
            <a:r>
              <a:rPr kumimoji="0" lang="uk-UA" sz="2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житлово</a:t>
            </a:r>
            <a:r>
              <a:rPr kumimoji="0" lang="uk-UA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побутових умов проживання учнів, позбавлених батьківського піклування, складаються акти обстеження;</a:t>
            </a:r>
            <a:endParaRPr kumimoji="0" lang="uk-UA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кожну дитину під опікою заведена папка, де знаходяться: документ про статус дитини, відомості про опікуна, фотографії дітей, акти обстеження </a:t>
            </a:r>
            <a:r>
              <a:rPr kumimoji="0" lang="uk-UA" sz="2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житлово</a:t>
            </a:r>
            <a:r>
              <a:rPr kumimoji="0" lang="uk-UA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побутових умов проживання, </a:t>
            </a:r>
            <a:r>
              <a:rPr kumimoji="0" lang="uk-UA" sz="21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психолого</a:t>
            </a:r>
            <a:r>
              <a:rPr kumimoji="0" lang="uk-UA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педагогічна характеристика, акти бесід соціального педагога з дітьми,  забезпечення безкоштовним харчуванням, протокол отримання запрошень на благодійні акції.</a:t>
            </a:r>
            <a:endParaRPr kumimoji="0" lang="uk-UA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04800" y="228600"/>
            <a:ext cx="8305800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tabLst>
                <a:tab pos="457200" algn="l"/>
              </a:tabLst>
            </a:pPr>
            <a:r>
              <a:rPr lang="uk-UA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Проведено  консультації з батьками,  дітьми, які потребують особливої уваги з числа </a:t>
            </a:r>
            <a:r>
              <a:rPr lang="uk-UA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с\н</a:t>
            </a:r>
            <a:r>
              <a:rPr lang="uk-UA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категорій: організація  літнього оздоровлення, безкоштовного харчування учнів пільгових категорій,  залучення до акцій учнів пільгових категорій, бесіди з батьками, опікунами, правова просвіта опікунів, соц. патронаж  батьків </a:t>
            </a:r>
            <a:r>
              <a:rPr lang="uk-UA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-учасників</a:t>
            </a:r>
            <a:r>
              <a:rPr lang="uk-UA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uk-UA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АТО.Проведені</a:t>
            </a:r>
            <a:r>
              <a:rPr lang="uk-UA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індивідуальні консультації опікунів учнів 9-х класів з питань пільгового вступу дитини – сироти і дитини з прийомної сім’ї в ССНЗ.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uk-UA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Індивідуальні консультації учнів 9-х класів з особливими освітніми потребами і їх батьків з питань звільнення від ДПА.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uk-UA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Також проведена робота по забезпеченню умов для успішної інтеграції дітей інвалідів у навчально-виховний процес, толерантного відношення до дітей-інвалідів. Батьки ознайомлені з нормативно-правовою базою, яка регламентує права дітей з особливими освітніми потребами</a:t>
            </a:r>
            <a:r>
              <a:rPr lang="uk-UA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uk-UA" sz="10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uk-UA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</a:t>
            </a:r>
            <a:endParaRPr lang="uk-UA" sz="1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52400" y="304800"/>
            <a:ext cx="89916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uk-UA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18 – 19 грудня 2018 р.  учні </a:t>
            </a:r>
            <a:r>
              <a:rPr lang="uk-UA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с\н</a:t>
            </a:r>
            <a:r>
              <a:rPr lang="uk-UA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категорій (38) - під опікою, з малозабезпечених, багатодітних сімей, які постраждали внаслідок аварії на ЧАЕС, напівсироти, діти учасників АТО  прийняли участь у музичній виставі «Десять сходинок до Бога»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uk-UA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19.12.2018 р. 20 учнів </a:t>
            </a:r>
            <a:r>
              <a:rPr lang="uk-UA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с\н</a:t>
            </a:r>
            <a:r>
              <a:rPr lang="uk-UA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категорій отримали запрошення на музичну виставу «Незвичайні пригоди відважних козаків».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uk-UA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13 – 14 січня 2019 р. 28 учнів </a:t>
            </a:r>
            <a:r>
              <a:rPr lang="uk-UA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с\н</a:t>
            </a:r>
            <a:r>
              <a:rPr lang="uk-UA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категорій отримали запрошення на ялинку міського голови «Новорічне </a:t>
            </a:r>
            <a:r>
              <a:rPr lang="uk-UA" sz="24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перезавантаження</a:t>
            </a:r>
            <a:r>
              <a:rPr lang="uk-UA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».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uk-UA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12.01.2019 р. діти з ООП (22) приймали  участь у фестивалі «Повір у себе».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uk-UA" sz="24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18.04.2019 р. діти з ООП (22)  отримали запрошення на театралізоване дійство до дня Великодня.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533400" y="609600"/>
            <a:ext cx="83058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uk-UA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Учні соціально – незахищених категорій оздоровлюються у таборах за бюджетні кошти, діти з багатодітних сімей отримують путівки  від управлінням у справах </a:t>
            </a:r>
            <a:r>
              <a:rPr lang="uk-UA" sz="28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сім’</a:t>
            </a:r>
            <a:r>
              <a:rPr lang="uk-UA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ї, молодіжної політики, спорту та туризму.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uk-UA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2019 р. четверо батьків надали документи для оздоровлення дітей у таборі «Лісовий» с. Скоморохи Бучацького району. Також дітям пропонують оздоровчі путівки  дитяча поліклініка, благодійні організації.</a:t>
            </a:r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457200" algn="l"/>
              </a:tabLst>
            </a:pPr>
            <a:r>
              <a:rPr lang="uk-UA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Соціальним педагогом  проведено 220 </a:t>
            </a:r>
            <a:r>
              <a:rPr lang="uk-UA" sz="28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корекційно</a:t>
            </a:r>
            <a:r>
              <a:rPr lang="uk-UA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– </a:t>
            </a:r>
            <a:r>
              <a:rPr lang="uk-UA" sz="28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розвиткових</a:t>
            </a:r>
            <a:r>
              <a:rPr lang="uk-UA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занять з  дітьми інклюзивної форми навчання.</a:t>
            </a:r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Autofit/>
          </a:bodyPr>
          <a:lstStyle/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Робота практичного психолога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Косминої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Н.В.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4403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Здійснювала  свою роботу  за такими напрямками:</a:t>
            </a:r>
          </a:p>
          <a:p>
            <a:pPr lvl="0" fontAlgn="base"/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психодіагностична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робота (групова та індивідуальна форма);</a:t>
            </a:r>
          </a:p>
          <a:p>
            <a:pPr lvl="0" fontAlgn="base"/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консультаційна робота;</a:t>
            </a:r>
          </a:p>
          <a:p>
            <a:pPr lvl="0" fontAlgn="base"/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корекційно-відновлювальна та розвивальна робота (групова та індивідуальна форма);</a:t>
            </a:r>
          </a:p>
          <a:p>
            <a:pPr lvl="0" fontAlgn="base"/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психологічна просвіта,;</a:t>
            </a:r>
          </a:p>
          <a:p>
            <a:pPr lvl="0" fontAlgn="base"/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психопрофілактика;</a:t>
            </a:r>
          </a:p>
          <a:p>
            <a:pPr lvl="0" fontAlgn="base"/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організаційно-методична робота.</a:t>
            </a: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Організація роботи практичного психолога базувалася на поєднанні таких компонентів: психологічного супроводу розвитку учнів; заходів, спрямованих на реалізацію державних, регіональних програм, наказів та рішень; запиту і специфіки навчального закладу;  власного плану діяльності.</a:t>
            </a:r>
          </a:p>
          <a:p>
            <a:endParaRPr lang="uk-UA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135169" name="Rectangle 1"/>
          <p:cNvSpPr>
            <a:spLocks noChangeArrowheads="1"/>
          </p:cNvSpPr>
          <p:nvPr/>
        </p:nvSpPr>
        <p:spPr bwMode="auto">
          <a:xfrm>
            <a:off x="0" y="0"/>
            <a:ext cx="8686800" cy="6463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uk-UA" sz="23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Психологічний супровід учасників навчально-виховного процесу здійснювався за наступними параметрами:</a:t>
            </a:r>
            <a:endParaRPr kumimoji="0" lang="uk-UA" sz="2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uk-UA" sz="2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Організаційні моделі діяльності практичного психолога в навчальному закладі:</a:t>
            </a:r>
            <a:endParaRPr kumimoji="0" lang="uk-UA" sz="2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sz="2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Робота з дітьми (адаптація до умов навчального закладу та особливостей навчально-виховного процесу; вивчення психологічних особливостей дитини/колективу;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457200" algn="l"/>
              </a:tabLst>
            </a:pPr>
            <a:r>
              <a:rPr kumimoji="0" lang="uk-UA" sz="2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корекція та розвиток індивідуально-психологічних особливостей;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457200" algn="l"/>
              </a:tabLst>
            </a:pPr>
            <a:r>
              <a:rPr lang="uk-UA" sz="23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профілактика та подолання асоціальних проявів в поведінці дітей, негативних явищ в учнівському середовищі;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457200" algn="l"/>
              </a:tabLst>
            </a:pPr>
            <a:r>
              <a:rPr kumimoji="0" lang="uk-UA" sz="2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формування життєвої компетентності, здорового способу життя).</a:t>
            </a:r>
            <a:endParaRPr kumimoji="0" lang="uk-UA" sz="2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sz="2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Робота з педагогічними працівниками (психологічна просвіта/консультування з актуальних питань навчально-виховного процесу, особистісної сфери;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sz="2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психологічний супровід функціонування дитячого колективу на різних етапах його існування).</a:t>
            </a:r>
            <a:endParaRPr kumimoji="0" lang="uk-UA" sz="2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sz="23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Робота з батьками (психологічна просвіта/консультування з питань розвитку та особливостей особистості у різних вікових періодах).</a:t>
            </a:r>
            <a:endParaRPr kumimoji="0" lang="uk-UA" sz="23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136193" name="Rectangle 1"/>
          <p:cNvSpPr>
            <a:spLocks noChangeArrowheads="1"/>
          </p:cNvSpPr>
          <p:nvPr/>
        </p:nvSpPr>
        <p:spPr bwMode="auto">
          <a:xfrm>
            <a:off x="0" y="210026"/>
            <a:ext cx="9144000" cy="664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Формування психологічної компетентності всіх учасників навчально-виховного процесу.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Формування психологічної готовності учасників навчально-виховного процесу до взаємодії з дитиною з особливими освітніми потребами  та психологічний супровід навчально-виховного процесу в умовах інклюзивної освіти (за суб’єктами: - діти, - батьки, - педагогічні працівники).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Психологічний супровід профільного, </a:t>
            </a:r>
            <a:r>
              <a:rPr kumimoji="0" lang="uk-UA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допрофільного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навчання та випускників під час зовнішнього незалежного оцінювання.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 Психологізація навчання та  створення комфортного освітнього середовища в навчальному закладі.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6. Профілактика насильства в освітньому середовищі, захист гідності дитини.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7. Психологічний супровід дітей, батьки яких приймають участь в ООС (АТО)  та дітей переселенців.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8. Розробка психологічних рекомендацій щодо оптимізації навчально-виховного процесу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138241" name="Rectangle 1"/>
          <p:cNvSpPr>
            <a:spLocks noChangeArrowheads="1"/>
          </p:cNvSpPr>
          <p:nvPr/>
        </p:nvSpPr>
        <p:spPr bwMode="auto">
          <a:xfrm>
            <a:off x="0" y="0"/>
            <a:ext cx="9144000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 2018-2019 навчальний рік </a:t>
            </a:r>
            <a:r>
              <a:rPr kumimoji="0" lang="uk-UA" sz="2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психодіагностичними</a:t>
            </a: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дослідженнями  охоплено 25 класів. У них проведено комплекс діагностичних методик:</a:t>
            </a:r>
            <a:endParaRPr kumimoji="0" lang="uk-UA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 метою вивчення рівня проходження учнями адаптаційних періодів навчання - у 1-А, 1-Б, 1-В, 5-А, 5-Б, 5-В.</a:t>
            </a:r>
            <a:endParaRPr kumimoji="0" lang="uk-UA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 метою вивчення готовності школярів до нових умов навчання – 4-А,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4-Б, 4-В.</a:t>
            </a:r>
            <a:endParaRPr kumimoji="0" lang="uk-UA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 метою вивчення інтересів ,нахилів та здібностей учнів до певної галузі знань (</a:t>
            </a:r>
            <a:r>
              <a:rPr kumimoji="0" lang="uk-UA" sz="2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допрофільний</a:t>
            </a: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та профільний супровід)  4-В ,9-А, 9-Б, 9-В, 10-А,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10-Б, 11-А, 11-Б.</a:t>
            </a:r>
            <a:endParaRPr kumimoji="0" lang="uk-UA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Соціометричні дослідження учнівських колективів - </a:t>
            </a:r>
            <a:r>
              <a:rPr kumimoji="0" lang="uk-UA" sz="2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5-А, 5-Б, 5-В, 6-Б,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uk-UA" sz="2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8-В</a:t>
            </a: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uk-UA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Анкета «Особливості сучасних учнів» 9-11 класи.</a:t>
            </a:r>
            <a:endParaRPr kumimoji="0" lang="uk-UA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Анкета «Оцінка успішності навчальної роботи з точки зору учнів» 6-11 кл.;</a:t>
            </a:r>
            <a:endParaRPr kumimoji="0" lang="uk-UA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Анкета «Вчитель очима учнів» 6-11 кл.;</a:t>
            </a:r>
            <a:endParaRPr kumimoji="0" lang="uk-UA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Дослідження агресивності та тривожності - 8-Б, 8-В.</a:t>
            </a:r>
            <a:endParaRPr kumimoji="0" lang="uk-UA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sz="2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Досліження</a:t>
            </a: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комп’ютерної залежності ;</a:t>
            </a:r>
            <a:endParaRPr kumimoji="0" lang="uk-UA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Опитувальник самооцінки схильностей до різних типів професійної діяльності 11-А, 11-Б</a:t>
            </a:r>
            <a:r>
              <a:rPr kumimoji="0" lang="uk-UA" sz="2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uk-UA" sz="2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381000"/>
          </a:xfrm>
        </p:spPr>
        <p:txBody>
          <a:bodyPr>
            <a:normAutofit fontScale="90000"/>
          </a:bodyPr>
          <a:lstStyle/>
          <a:p>
            <a:r>
              <a:rPr lang="uk-UA" sz="3100" b="1" dirty="0" smtClean="0">
                <a:latin typeface="Times New Roman" pitchFamily="18" charset="0"/>
                <a:cs typeface="Times New Roman" pitchFamily="18" charset="0"/>
              </a:rPr>
              <a:t>До Дня народження В.О. Сухомлинського. Інсценізації творів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uk-UA" dirty="0" smtClean="0">
                <a:latin typeface="Times New Roman" pitchFamily="18" charset="0"/>
                <a:cs typeface="Times New Roman" pitchFamily="18" charset="0"/>
              </a:rPr>
            </a:br>
            <a:endParaRPr lang="uk-UA" dirty="0"/>
          </a:p>
        </p:txBody>
      </p:sp>
      <p:pic>
        <p:nvPicPr>
          <p:cNvPr id="98306" name="Picture 2" descr="Ð¡Ð²ÑÑÐ»Ð¸Ð½Ð° Ð²ÑÐ´ Ð¢Ð°Ð½Ñ ÐÑÐ¼Ð°Ð½ÑÑÐºÐ¾Ñ."/>
          <p:cNvPicPr>
            <a:picLocks noChangeAspect="1" noChangeArrowheads="1"/>
          </p:cNvPicPr>
          <p:nvPr/>
        </p:nvPicPr>
        <p:blipFill>
          <a:blip r:embed="rId3"/>
          <a:srcRect l="10833" r="17500" b="18750"/>
          <a:stretch>
            <a:fillRect/>
          </a:stretch>
        </p:blipFill>
        <p:spPr bwMode="auto">
          <a:xfrm>
            <a:off x="457200" y="1219200"/>
            <a:ext cx="3427828" cy="2590800"/>
          </a:xfrm>
          <a:prstGeom prst="rect">
            <a:avLst/>
          </a:prstGeom>
          <a:noFill/>
        </p:spPr>
      </p:pic>
      <p:pic>
        <p:nvPicPr>
          <p:cNvPr id="100354" name="Picture 2" descr="Ð¡Ð²ÑÑÐ»Ð¸Ð½Ð° Ð²ÑÐ´ Ð¢Ð°Ð½Ñ ÐÑÐ¼Ð°Ð½ÑÑÐºÐ¾Ñ."/>
          <p:cNvPicPr>
            <a:picLocks noChangeAspect="1" noChangeArrowheads="1"/>
          </p:cNvPicPr>
          <p:nvPr/>
        </p:nvPicPr>
        <p:blipFill>
          <a:blip r:embed="rId4"/>
          <a:srcRect l="5833" t="10000" r="14167" b="25000"/>
          <a:stretch>
            <a:fillRect/>
          </a:stretch>
        </p:blipFill>
        <p:spPr bwMode="auto">
          <a:xfrm>
            <a:off x="4038600" y="1295400"/>
            <a:ext cx="4642338" cy="2514600"/>
          </a:xfrm>
          <a:prstGeom prst="rect">
            <a:avLst/>
          </a:prstGeom>
          <a:noFill/>
        </p:spPr>
      </p:pic>
      <p:pic>
        <p:nvPicPr>
          <p:cNvPr id="100356" name="Picture 4" descr="Ð¡Ð²ÑÑÐ»Ð¸Ð½Ð° Ð²ÑÐ´ Ð¢Ð°Ð½Ñ ÐÑÐ¼Ð°Ð½ÑÑÐºÐ¾Ñ."/>
          <p:cNvPicPr>
            <a:picLocks noChangeAspect="1" noChangeArrowheads="1"/>
          </p:cNvPicPr>
          <p:nvPr/>
        </p:nvPicPr>
        <p:blipFill>
          <a:blip r:embed="rId5"/>
          <a:srcRect l="6667" r="13333" b="27500"/>
          <a:stretch>
            <a:fillRect/>
          </a:stretch>
        </p:blipFill>
        <p:spPr bwMode="auto">
          <a:xfrm>
            <a:off x="304800" y="3886200"/>
            <a:ext cx="4414345" cy="2667000"/>
          </a:xfrm>
          <a:prstGeom prst="rect">
            <a:avLst/>
          </a:prstGeom>
          <a:noFill/>
        </p:spPr>
      </p:pic>
      <p:pic>
        <p:nvPicPr>
          <p:cNvPr id="100358" name="Picture 6" descr="Ð¡Ð²ÑÑÐ»Ð¸Ð½Ð° Ð²ÑÐ´ Ð¢Ð°Ð½Ñ ÐÑÐ¼Ð°Ð½ÑÑÐºÐ¾Ñ."/>
          <p:cNvPicPr>
            <a:picLocks noChangeAspect="1" noChangeArrowheads="1"/>
          </p:cNvPicPr>
          <p:nvPr/>
        </p:nvPicPr>
        <p:blipFill>
          <a:blip r:embed="rId6"/>
          <a:srcRect t="24167" b="7500"/>
          <a:stretch>
            <a:fillRect/>
          </a:stretch>
        </p:blipFill>
        <p:spPr bwMode="auto">
          <a:xfrm>
            <a:off x="5638800" y="3810000"/>
            <a:ext cx="2743200" cy="28117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140289" name="Rectangle 1"/>
          <p:cNvSpPr>
            <a:spLocks noChangeArrowheads="1"/>
          </p:cNvSpPr>
          <p:nvPr/>
        </p:nvSpPr>
        <p:spPr bwMode="auto">
          <a:xfrm>
            <a:off x="0" y="304800"/>
            <a:ext cx="8915400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800" dirty="0" smtClean="0">
                <a:solidFill>
                  <a:srgbClr val="333333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адавалися: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консультації педагогічним працівникам, учням школи та їхнім батькам </a:t>
            </a:r>
            <a:r>
              <a:rPr kumimoji="0" lang="uk-UA" sz="28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стосувно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форм поведінки учнів та емоційно – вольової сфери.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психологічна допомогою у розв’язанні певних життєвих труднощів.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Щодо</a:t>
            </a:r>
            <a:r>
              <a:rPr kumimoji="0" lang="uk-UA" sz="2800" b="0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розв’язання конфліктних ситуацій.</a:t>
            </a:r>
            <a:endParaRPr kumimoji="0" lang="uk-UA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uk-UA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Проводилася просвітницька робота з учнями, батьками та педагогами.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uk-UA" sz="28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 метою визначення індивідуальних особливостей особистості із 14  учнями  проведено ряд індивідуальних   психологічних досліджень.</a:t>
            </a:r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kumimoji="0" lang="uk-UA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141313" name="Rectangle 1"/>
          <p:cNvSpPr>
            <a:spLocks noChangeArrowheads="1"/>
          </p:cNvSpPr>
          <p:nvPr/>
        </p:nvSpPr>
        <p:spPr bwMode="auto">
          <a:xfrm>
            <a:off x="0" y="0"/>
            <a:ext cx="9144000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 учнями проводились тренінги, бесіди з елементами тренінгу та виступи на такі теми: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Класна година з психологом «Зупинимо </a:t>
            </a:r>
            <a:r>
              <a:rPr kumimoji="0" lang="uk-UA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булінг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разом»  (5-9 кл.);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Бесіда «Здоровий спосіб життя» (5 – 6 кл.);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Бесіда з учнями про шкідливі звички (5 -9 кл.);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Бесіда про алкоголізм та наркоманію (7 – 9 кл.);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Бесіда з учнями про правила поведінки на уроках (1 – 4 кл.);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Тренінг «Безпека дітей в Інтернеті» (7 – 8 кл.);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Бесіда «Нікотинова залежність підлітків» (9 – 11 кл.);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Перегляд відеоролику Що таке </a:t>
            </a:r>
            <a:r>
              <a:rPr kumimoji="0" lang="uk-UA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булінг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?» (7 – 11 кл.);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Тренінг «Вся правда про обман»;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Профорієнтаційний урок, проведений спеціалістами центру зайнятості;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Презентація  «Професії майбутнього»;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Тренінг «Здоровим бути – це круто!!»;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Бесіди з профілактики комп’ютерної залежності;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Бесіди про шкідливий  вплив соціальних мереж.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142337" name="Rectangle 1"/>
          <p:cNvSpPr>
            <a:spLocks noChangeArrowheads="1"/>
          </p:cNvSpPr>
          <p:nvPr/>
        </p:nvSpPr>
        <p:spPr bwMode="auto">
          <a:xfrm>
            <a:off x="0" y="0"/>
            <a:ext cx="9144000" cy="6878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Робота з </a:t>
            </a:r>
            <a:r>
              <a:rPr kumimoji="0" lang="uk-UA" sz="21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педколективом</a:t>
            </a:r>
            <a:r>
              <a:rPr kumimoji="0" lang="uk-UA" sz="21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адміністрацією</a:t>
            </a:r>
            <a:r>
              <a:rPr kumimoji="0" lang="uk-UA" sz="2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здійснювалося за такими напрямками:</a:t>
            </a:r>
            <a:endParaRPr kumimoji="0" lang="uk-UA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Консультування, індивідуальні бесіди</a:t>
            </a:r>
            <a:endParaRPr kumimoji="0" lang="uk-UA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Консиліум «Індивідуально-психологічні особливості школярів 5 класу» був проведений з метою визначення кроків для покращення психологічного клімату у групі  з урахуванням особливостей класного керівника та кризисних етапів життя як вікових так і особистісних.</a:t>
            </a:r>
            <a:endParaRPr kumimoji="0" lang="uk-UA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Тренінги для педагогів  «Вчимося працювати в команді» та «Як швидко зняти стрес? » з метою підвищення педагогічної майстерності.</a:t>
            </a:r>
            <a:endParaRPr kumimoji="0" lang="uk-UA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Психологічний семінар   «Соціально-психологічні аспекти інклюзивної освіти» з метою покращення індивідуального підходу до  учня з урахуванням результатів досліджень.</a:t>
            </a:r>
            <a:endParaRPr kumimoji="0" lang="uk-UA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 Інформаційні матеріали за результатами виступів, повідомлення.</a:t>
            </a:r>
            <a:endParaRPr kumimoji="0" lang="uk-UA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6. З метою виявлення педагогічної готовності до впровадження інноваційних технологій проведено анкетування вчителів на тему «Готовність вчителя до інноваційної діяльності»</a:t>
            </a:r>
            <a:endParaRPr kumimoji="0" lang="uk-UA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7. Виступи на </a:t>
            </a:r>
            <a:r>
              <a:rPr kumimoji="0" lang="uk-UA" sz="21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</a:t>
            </a:r>
            <a:r>
              <a:rPr kumimoji="0" lang="uk-UA" sz="2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класних керівників.</a:t>
            </a:r>
            <a:endParaRPr kumimoji="0" lang="uk-UA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8. Надавалася психологічна допомога вчителям у проведенні уроків, класним керівникам у роботі з батьками, учнями.</a:t>
            </a:r>
            <a:endParaRPr kumimoji="0" lang="uk-UA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1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10. Рекомендувалася тематична психологічна література вчителям-переметникам й класним керівникам .</a:t>
            </a:r>
            <a:endParaRPr kumimoji="0" lang="uk-UA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143361" name="Rectangle 1"/>
          <p:cNvSpPr>
            <a:spLocks noChangeArrowheads="1"/>
          </p:cNvSpPr>
          <p:nvPr/>
        </p:nvSpPr>
        <p:spPr bwMode="auto">
          <a:xfrm>
            <a:off x="0" y="0"/>
            <a:ext cx="9144000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роботі з батьками </a:t>
            </a: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використовувалась така форма роботи як коло порозуміння.</a:t>
            </a:r>
            <a:endParaRPr kumimoji="0" lang="uk-UA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батьків були проведені:</a:t>
            </a:r>
            <a:endParaRPr kumimoji="0" lang="uk-UA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 Психологічні години : «Особливості суперечливих стосунків між батьками та дітьми»</a:t>
            </a:r>
            <a:endParaRPr kumimoji="0" lang="uk-UA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  Виступи на батьківських зборах з питань психологічних закономірностей навчання і розвитку  «Адаптація до нових навчальних умов. Ресурси та потенціал учнів (за результатами психологічного дослідження)».</a:t>
            </a:r>
            <a:endParaRPr kumimoji="0" lang="uk-UA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 Тренінг  «Батьки та діти: шляхи взаємодії»</a:t>
            </a:r>
            <a:endParaRPr kumimoji="0" lang="uk-UA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 Розробка порад для батьків на стенд «Психологічний вісник».</a:t>
            </a:r>
            <a:endParaRPr kumimoji="0" lang="uk-UA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144386" name="Rectangle 2"/>
          <p:cNvSpPr>
            <a:spLocks noChangeArrowheads="1"/>
          </p:cNvSpPr>
          <p:nvPr/>
        </p:nvSpPr>
        <p:spPr bwMode="auto">
          <a:xfrm>
            <a:off x="0" y="0"/>
            <a:ext cx="8915400" cy="637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Були проведені </a:t>
            </a:r>
            <a:r>
              <a:rPr kumimoji="0" lang="uk-UA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корекційно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розвивальні заняття: 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 учнями 5-х класів «Я – п’ятикласник»  з питань подолання труднощів у навчанні та адаптації,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бесіди на правову тематику з учнями «групи ризику»;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корекція негативних поведінкових проявів;</a:t>
            </a:r>
            <a:endParaRPr lang="uk-UA" sz="2400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457200" algn="l"/>
              </a:tabLst>
            </a:pPr>
            <a:r>
              <a:rPr kumimoji="0" lang="uk-UA" sz="24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здійснювалась  </a:t>
            </a:r>
            <a:r>
              <a:rPr kumimoji="0" lang="uk-UA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корекційно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розвивальна робота з дітьми з особливими освітніми потребами;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корекційно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розвивальні заняття з учнями 4-х класів «Крокуємо до 5 класу»;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профілактика комп’ютерної залежності;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для учнів 6 – В класу було проведено заняття «Як справлятися з негативними емоціями», в результаті якого учні вчилися знаходили ресурси, щоб справлятися із власними емоціями та переживаннями;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 учнями 4— В класу в результаті занять «Розвиток згуртованості» діти навчилися довіряти один одному, розуміти один одного та співпрацювати в учнівському колективі.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101378" name="Picture 2" descr="Ð¡Ð²ÑÑÐ»Ð¸Ð½Ð° Ð²ÑÐ´ Ð¢Ð°Ð½Ñ ÐÑÐ¼Ð°Ð½ÑÑÐºÐ¾Ñ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57200"/>
            <a:ext cx="3771901" cy="2514601"/>
          </a:xfrm>
          <a:prstGeom prst="rect">
            <a:avLst/>
          </a:prstGeom>
          <a:noFill/>
        </p:spPr>
      </p:pic>
      <p:pic>
        <p:nvPicPr>
          <p:cNvPr id="101380" name="Picture 4" descr="Ð¡Ð²ÑÑÐ»Ð¸Ð½Ð° Ð²ÑÐ´ Ð¢Ð°Ð½Ñ ÐÑÐ¼Ð°Ð½ÑÑÐºÐ¾Ñ."/>
          <p:cNvPicPr>
            <a:picLocks noChangeAspect="1" noChangeArrowheads="1"/>
          </p:cNvPicPr>
          <p:nvPr/>
        </p:nvPicPr>
        <p:blipFill>
          <a:blip r:embed="rId4"/>
          <a:srcRect r="5833"/>
          <a:stretch>
            <a:fillRect/>
          </a:stretch>
        </p:blipFill>
        <p:spPr bwMode="auto">
          <a:xfrm>
            <a:off x="4724400" y="457200"/>
            <a:ext cx="4090036" cy="2895601"/>
          </a:xfrm>
          <a:prstGeom prst="rect">
            <a:avLst/>
          </a:prstGeom>
          <a:noFill/>
        </p:spPr>
      </p:pic>
      <p:pic>
        <p:nvPicPr>
          <p:cNvPr id="101382" name="Picture 6" descr="Ð¡Ð²ÑÑÐ»Ð¸Ð½Ð° Ð²ÑÐ´ Ð¢Ð°Ð½Ñ ÐÑÐ¼Ð°Ð½ÑÑÐºÐ¾Ñ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3429000"/>
            <a:ext cx="4343401" cy="2895601"/>
          </a:xfrm>
          <a:prstGeom prst="rect">
            <a:avLst/>
          </a:prstGeom>
          <a:noFill/>
        </p:spPr>
      </p:pic>
      <p:pic>
        <p:nvPicPr>
          <p:cNvPr id="101384" name="Picture 8" descr="Ð¡Ð²ÑÑÐ»Ð¸Ð½Ð° Ð²ÑÐ´ Ð¢Ð°Ð½Ñ ÐÑÐ¼Ð°Ð½ÑÑÐºÐ¾Ñ."/>
          <p:cNvPicPr>
            <a:picLocks noChangeAspect="1" noChangeArrowheads="1"/>
          </p:cNvPicPr>
          <p:nvPr/>
        </p:nvPicPr>
        <p:blipFill>
          <a:blip r:embed="rId6"/>
          <a:srcRect t="12500" r="8333"/>
          <a:stretch>
            <a:fillRect/>
          </a:stretch>
        </p:blipFill>
        <p:spPr bwMode="auto">
          <a:xfrm>
            <a:off x="4724400" y="3505200"/>
            <a:ext cx="4147457" cy="26392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Святкова лінійка </a:t>
            </a:r>
            <a:r>
              <a:rPr lang="uk-UA" sz="3200" b="1" dirty="0" err="1" smtClean="0">
                <a:latin typeface="Times New Roman" pitchFamily="18" charset="0"/>
                <a:cs typeface="Times New Roman" pitchFamily="18" charset="0"/>
              </a:rPr>
              <a:t>“Йорданське</a:t>
            </a: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b="1" dirty="0" err="1" smtClean="0">
                <a:latin typeface="Times New Roman" pitchFamily="18" charset="0"/>
                <a:cs typeface="Times New Roman" pitchFamily="18" charset="0"/>
              </a:rPr>
              <a:t>водохреща”</a:t>
            </a:r>
            <a:endParaRPr lang="uk-UA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1858" name="Picture 2" descr="Ð¡Ð²ÑÑÐ»Ð¸Ð½Ð° Ð²ÑÐ´ Nadya  Priydun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95400"/>
            <a:ext cx="9144000" cy="5143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52400" y="304799"/>
          <a:ext cx="8991600" cy="62484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94400"/>
                <a:gridCol w="1831623"/>
                <a:gridCol w="1165577"/>
              </a:tblGrid>
              <a:tr h="1214221">
                <a:tc>
                  <a:txBody>
                    <a:bodyPr/>
                    <a:lstStyle/>
                    <a:p>
                      <a:r>
                        <a:rPr lang="uk-UA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Виставки : </a:t>
                      </a:r>
                      <a:r>
                        <a:rPr lang="uk-UA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“Осінні</a:t>
                      </a:r>
                      <a:r>
                        <a:rPr lang="uk-UA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композиції”</a:t>
                      </a:r>
                      <a:endParaRPr lang="uk-UA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Класні керівники</a:t>
                      </a:r>
                      <a:endParaRPr lang="uk-UA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1-4</a:t>
                      </a:r>
                      <a:endParaRPr lang="uk-UA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320315">
                <a:tc>
                  <a:txBody>
                    <a:bodyPr/>
                    <a:lstStyle/>
                    <a:p>
                      <a:r>
                        <a:rPr lang="uk-UA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Святкова лінійка </a:t>
                      </a:r>
                      <a:r>
                        <a:rPr lang="uk-UA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“Йорданське</a:t>
                      </a:r>
                      <a:r>
                        <a:rPr lang="uk-UA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Водохреща”</a:t>
                      </a:r>
                      <a:endParaRPr lang="uk-UA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smtClean="0">
                          <a:latin typeface="Times New Roman" pitchFamily="18" charset="0"/>
                          <a:cs typeface="Times New Roman" pitchFamily="18" charset="0"/>
                        </a:rPr>
                        <a:t>Класні керівники, учителі</a:t>
                      </a:r>
                      <a:endParaRPr lang="uk-UA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1-11</a:t>
                      </a:r>
                      <a:endParaRPr lang="uk-UA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053074">
                <a:tc>
                  <a:txBody>
                    <a:bodyPr/>
                    <a:lstStyle/>
                    <a:p>
                      <a:r>
                        <a:rPr lang="uk-UA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Конкурс </a:t>
                      </a:r>
                      <a:r>
                        <a:rPr lang="uk-UA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“Міс</a:t>
                      </a:r>
                      <a:r>
                        <a:rPr lang="uk-UA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ліцею 2019”</a:t>
                      </a:r>
                      <a:endParaRPr lang="uk-UA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Секелик</a:t>
                      </a:r>
                      <a:r>
                        <a:rPr lang="uk-UA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І.І.</a:t>
                      </a:r>
                      <a:endParaRPr lang="uk-UA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9-11</a:t>
                      </a:r>
                      <a:endParaRPr lang="uk-UA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446571">
                <a:tc>
                  <a:txBody>
                    <a:bodyPr/>
                    <a:lstStyle/>
                    <a:p>
                      <a:r>
                        <a:rPr lang="uk-UA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Конкурс читців серед учнів початкової школи до святкування тижня Т.Г. Шевченка</a:t>
                      </a:r>
                      <a:endParaRPr lang="uk-UA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Дмитришин</a:t>
                      </a:r>
                      <a:r>
                        <a:rPr lang="uk-UA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О.В.</a:t>
                      </a:r>
                      <a:endParaRPr lang="uk-UA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1-4 </a:t>
                      </a:r>
                      <a:endParaRPr lang="uk-UA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1214221">
                <a:tc>
                  <a:txBody>
                    <a:bodyPr/>
                    <a:lstStyle/>
                    <a:p>
                      <a:r>
                        <a:rPr lang="uk-UA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День вишиванки </a:t>
                      </a:r>
                      <a:r>
                        <a:rPr lang="uk-UA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“Бережіть</a:t>
                      </a:r>
                      <a:r>
                        <a:rPr lang="uk-UA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 українське – носіть </a:t>
                      </a:r>
                      <a:r>
                        <a:rPr lang="uk-UA" sz="2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вишиванку”</a:t>
                      </a:r>
                      <a:endParaRPr lang="uk-UA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2400" dirty="0" smtClean="0">
                          <a:latin typeface="Times New Roman" pitchFamily="18" charset="0"/>
                          <a:cs typeface="Times New Roman" pitchFamily="18" charset="0"/>
                        </a:rPr>
                        <a:t>усі</a:t>
                      </a:r>
                      <a:endParaRPr lang="uk-UA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uk-UA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Ð¡Ð²ÑÑÐ»Ð¸Ð½Ð° Ð²ÑÐ´ Nata Oros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48400" y="304800"/>
            <a:ext cx="2314575" cy="4114801"/>
          </a:xfrm>
          <a:prstGeom prst="rect">
            <a:avLst/>
          </a:prstGeom>
          <a:noFill/>
        </p:spPr>
      </p:pic>
      <p:pic>
        <p:nvPicPr>
          <p:cNvPr id="4100" name="Picture 4" descr="Ð¡Ð²ÑÑÐ»Ð¸Ð½Ð° Ð²ÑÐ´ Nata Oros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72654"/>
            <a:ext cx="4191000" cy="2545160"/>
          </a:xfrm>
          <a:prstGeom prst="rect">
            <a:avLst/>
          </a:prstGeom>
          <a:noFill/>
        </p:spPr>
      </p:pic>
      <p:pic>
        <p:nvPicPr>
          <p:cNvPr id="4102" name="Picture 6" descr="Ð¡Ð²ÑÑÐ»Ð¸Ð½Ð° Ð²ÑÐ´ Nata Oros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0" y="2514600"/>
            <a:ext cx="4267201" cy="2400301"/>
          </a:xfrm>
          <a:prstGeom prst="rect">
            <a:avLst/>
          </a:prstGeom>
          <a:noFill/>
        </p:spPr>
      </p:pic>
      <p:pic>
        <p:nvPicPr>
          <p:cNvPr id="4104" name="Picture 8" descr="Ð¡Ð²ÑÑÐ»Ð¸Ð½Ð° Ð²ÑÐ´ Nata Oros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57800" y="4025266"/>
            <a:ext cx="3657600" cy="26327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83970" name="Picture 2" descr="https://scontent.flwo4-1.fna.fbcdn.net/v/t1.0-9/60319924_608304516348109_4013863992874237952_n.jpg?_nc_cat=101&amp;_nc_ht=scontent.flwo4-1.fna&amp;oh=43016268a8f0cb6ad55ed4c74dab5686&amp;oe=5D5830E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457200"/>
            <a:ext cx="3962400" cy="2971800"/>
          </a:xfrm>
          <a:prstGeom prst="rect">
            <a:avLst/>
          </a:prstGeom>
          <a:noFill/>
        </p:spPr>
      </p:pic>
      <p:pic>
        <p:nvPicPr>
          <p:cNvPr id="83972" name="Picture 4" descr="Ð¡Ð²ÑÑÐ»Ð¸Ð½Ð° Ð²ÑÐ´ Ruslana Yashkin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95600" y="3581400"/>
            <a:ext cx="3502025" cy="3086160"/>
          </a:xfrm>
          <a:prstGeom prst="rect">
            <a:avLst/>
          </a:prstGeom>
          <a:noFill/>
        </p:spPr>
      </p:pic>
      <p:pic>
        <p:nvPicPr>
          <p:cNvPr id="83974" name="Picture 6" descr="Ð¡Ð²ÑÑÐ»Ð¸Ð½Ð° Ð²ÑÐ´ Ruslana Yashkin."/>
          <p:cNvPicPr>
            <a:picLocks noChangeAspect="1" noChangeArrowheads="1"/>
          </p:cNvPicPr>
          <p:nvPr/>
        </p:nvPicPr>
        <p:blipFill>
          <a:blip r:embed="rId5"/>
          <a:srcRect t="17149"/>
          <a:stretch>
            <a:fillRect/>
          </a:stretch>
        </p:blipFill>
        <p:spPr bwMode="auto">
          <a:xfrm>
            <a:off x="4800600" y="457200"/>
            <a:ext cx="4038600" cy="28580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Шкільна виставка </a:t>
            </a:r>
            <a:r>
              <a:rPr lang="uk-UA" sz="3600" b="1" dirty="0" err="1" smtClean="0">
                <a:latin typeface="Times New Roman" pitchFamily="18" charset="0"/>
                <a:cs typeface="Times New Roman" pitchFamily="18" charset="0"/>
              </a:rPr>
              <a:t>“Замість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 ялинки – зимовий </a:t>
            </a:r>
            <a:r>
              <a:rPr lang="uk-UA" sz="3600" b="1" dirty="0" err="1" smtClean="0">
                <a:latin typeface="Times New Roman" pitchFamily="18" charset="0"/>
                <a:cs typeface="Times New Roman" pitchFamily="18" charset="0"/>
              </a:rPr>
              <a:t>букет”</a:t>
            </a:r>
            <a:endParaRPr lang="uk-UA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3" cstate="print"/>
          <a:srcRect b="18182"/>
          <a:stretch>
            <a:fillRect/>
          </a:stretch>
        </p:blipFill>
        <p:spPr bwMode="auto">
          <a:xfrm>
            <a:off x="228600" y="1600200"/>
            <a:ext cx="3352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4" cstate="print"/>
          <a:srcRect l="20000" r="17143"/>
          <a:stretch>
            <a:fillRect/>
          </a:stretch>
        </p:blipFill>
        <p:spPr bwMode="auto">
          <a:xfrm>
            <a:off x="3657600" y="1981200"/>
            <a:ext cx="1676400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38862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6" cstate="print"/>
          <a:srcRect t="18976"/>
          <a:stretch>
            <a:fillRect/>
          </a:stretch>
        </p:blipFill>
        <p:spPr bwMode="auto">
          <a:xfrm>
            <a:off x="5632949" y="1447800"/>
            <a:ext cx="3511051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7" cstate="print"/>
          <a:srcRect t="4299" b="48409"/>
          <a:stretch>
            <a:fillRect/>
          </a:stretch>
        </p:blipFill>
        <p:spPr bwMode="auto">
          <a:xfrm>
            <a:off x="5397791" y="4038600"/>
            <a:ext cx="3746209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sz="2700" b="1" dirty="0" smtClean="0">
                <a:latin typeface="Times New Roman" pitchFamily="18" charset="0"/>
                <a:cs typeface="Times New Roman" pitchFamily="18" charset="0"/>
              </a:rPr>
              <a:t>Заходи до  Дня Чорнобильської трагедії. (Класні керівники. 1-11 класи )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pic>
        <p:nvPicPr>
          <p:cNvPr id="43010" name="Picture 2" descr="Ð¡Ð²ÑÑÐ»Ð¸Ð½Ð° Ð²ÑÐ´ Iryna Potishna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1524000"/>
            <a:ext cx="3707780" cy="2667000"/>
          </a:xfrm>
          <a:prstGeom prst="rect">
            <a:avLst/>
          </a:prstGeom>
          <a:noFill/>
        </p:spPr>
      </p:pic>
      <p:pic>
        <p:nvPicPr>
          <p:cNvPr id="5" name="Picture 2" descr="Ð¡Ð²ÑÑÐ»Ð¸Ð½Ð° Ð²ÑÐ´ Iryna Potishna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0" y="1428750"/>
            <a:ext cx="3200400" cy="2400300"/>
          </a:xfrm>
          <a:prstGeom prst="rect">
            <a:avLst/>
          </a:prstGeom>
          <a:noFill/>
        </p:spPr>
      </p:pic>
      <p:pic>
        <p:nvPicPr>
          <p:cNvPr id="58374" name="Picture 6" descr="Ð¡Ð²ÑÑÐ»Ð¸Ð½Ð° Ð²ÑÐ´ ÐÐ»ÑÐ³Ð¸ Ð¨Ð°Ð½Ð°Ð¹Ð´Ð¸."/>
          <p:cNvPicPr>
            <a:picLocks noChangeAspect="1" noChangeArrowheads="1"/>
          </p:cNvPicPr>
          <p:nvPr/>
        </p:nvPicPr>
        <p:blipFill>
          <a:blip r:embed="rId5"/>
          <a:srcRect b="5128"/>
          <a:stretch>
            <a:fillRect/>
          </a:stretch>
        </p:blipFill>
        <p:spPr bwMode="auto">
          <a:xfrm>
            <a:off x="5334000" y="3886200"/>
            <a:ext cx="2600326" cy="2819401"/>
          </a:xfrm>
          <a:prstGeom prst="rect">
            <a:avLst/>
          </a:prstGeom>
          <a:noFill/>
        </p:spPr>
      </p:pic>
      <p:pic>
        <p:nvPicPr>
          <p:cNvPr id="58376" name="Picture 8" descr="Ð¡Ð²ÑÑÐ»Ð¸Ð½Ð° Ð²ÑÐ´ ÐÐ»ÑÐ³Ð¸ Ð¨Ð°Ð½Ð°Ð¹Ð´Ð¸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0" y="4267200"/>
            <a:ext cx="3521292" cy="236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89090" name="Picture 2" descr="Ð¡Ð²ÑÑÐ»Ð¸Ð½Ð° Ð²ÑÐ´ Nata Oros."/>
          <p:cNvPicPr>
            <a:picLocks noChangeAspect="1" noChangeArrowheads="1"/>
          </p:cNvPicPr>
          <p:nvPr/>
        </p:nvPicPr>
        <p:blipFill>
          <a:blip r:embed="rId3"/>
          <a:srcRect l="8333" r="9167"/>
          <a:stretch>
            <a:fillRect/>
          </a:stretch>
        </p:blipFill>
        <p:spPr bwMode="auto">
          <a:xfrm>
            <a:off x="533400" y="609600"/>
            <a:ext cx="3855721" cy="2628901"/>
          </a:xfrm>
          <a:prstGeom prst="rect">
            <a:avLst/>
          </a:prstGeom>
          <a:noFill/>
        </p:spPr>
      </p:pic>
      <p:pic>
        <p:nvPicPr>
          <p:cNvPr id="3" name="Picture 4" descr="Ð¡Ð²ÑÑÐ»Ð¸Ð½Ð° Ð²ÑÐ´ Ruslana Yashkin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533400"/>
            <a:ext cx="3759201" cy="2819401"/>
          </a:xfrm>
          <a:prstGeom prst="rect">
            <a:avLst/>
          </a:prstGeom>
          <a:noFill/>
        </p:spPr>
      </p:pic>
      <p:pic>
        <p:nvPicPr>
          <p:cNvPr id="89092" name="Picture 4" descr="Ð¡Ð²ÑÑÐ»Ð¸Ð½Ð° Ð²ÑÐ´ ÐÐ°Ð»Ð¸Ð½Ð¸ ÐÐ°Ð¼Ð¿ÑÑÐºÐ¾ ÐÐ¾ÑÑÐ±Ð¸Ð½ÑÑÐºÐ¾Ñ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00" y="3581400"/>
            <a:ext cx="5080001" cy="2857501"/>
          </a:xfrm>
          <a:prstGeom prst="rect">
            <a:avLst/>
          </a:prstGeom>
          <a:noFill/>
        </p:spPr>
      </p:pic>
      <p:pic>
        <p:nvPicPr>
          <p:cNvPr id="89094" name="Picture 6" descr="Ð¡Ð²ÑÑÐ»Ð¸Ð½Ð° Ð²ÑÐ´ Lilia Gusak."/>
          <p:cNvPicPr>
            <a:picLocks noChangeAspect="1" noChangeArrowheads="1"/>
          </p:cNvPicPr>
          <p:nvPr/>
        </p:nvPicPr>
        <p:blipFill>
          <a:blip r:embed="rId6"/>
          <a:srcRect l="7778" t="9167" r="18889" b="20000"/>
          <a:stretch>
            <a:fillRect/>
          </a:stretch>
        </p:blipFill>
        <p:spPr bwMode="auto">
          <a:xfrm>
            <a:off x="990600" y="3505200"/>
            <a:ext cx="2438400" cy="31403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6632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1700" b="1" dirty="0" smtClean="0">
                <a:latin typeface="Times New Roman" pitchFamily="18" charset="0"/>
                <a:cs typeface="Times New Roman" pitchFamily="18" charset="0"/>
              </a:rPr>
              <a:t>Працюють гуртки:</a:t>
            </a:r>
          </a:p>
          <a:p>
            <a:pPr lvl="0"/>
            <a:r>
              <a:rPr lang="uk-UA" sz="17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Художньо – естетичного профілю</a:t>
            </a:r>
          </a:p>
          <a:p>
            <a:r>
              <a:rPr lang="uk-UA" sz="1700" dirty="0" smtClean="0">
                <a:latin typeface="Times New Roman" pitchFamily="18" charset="0"/>
                <a:cs typeface="Times New Roman" pitchFamily="18" charset="0"/>
              </a:rPr>
              <a:t>Ансамбль малих форм скрипалів (керівник </a:t>
            </a:r>
            <a:r>
              <a:rPr lang="uk-UA" sz="1700" dirty="0" err="1" smtClean="0">
                <a:latin typeface="Times New Roman" pitchFamily="18" charset="0"/>
                <a:cs typeface="Times New Roman" pitchFamily="18" charset="0"/>
              </a:rPr>
              <a:t>Башуцька</a:t>
            </a:r>
            <a:r>
              <a:rPr lang="uk-UA" sz="1700" dirty="0" smtClean="0">
                <a:latin typeface="Times New Roman" pitchFamily="18" charset="0"/>
                <a:cs typeface="Times New Roman" pitchFamily="18" charset="0"/>
              </a:rPr>
              <a:t> Л.С.);</a:t>
            </a:r>
          </a:p>
          <a:p>
            <a:r>
              <a:rPr lang="uk-UA" sz="1700" dirty="0" smtClean="0">
                <a:latin typeface="Times New Roman" pitchFamily="18" charset="0"/>
                <a:cs typeface="Times New Roman" pitchFamily="18" charset="0"/>
              </a:rPr>
              <a:t>Ансамбль флейтистів (керівник Гайда С.А.);</a:t>
            </a:r>
          </a:p>
          <a:p>
            <a:r>
              <a:rPr lang="uk-UA" sz="1700" dirty="0" smtClean="0">
                <a:latin typeface="Times New Roman" pitchFamily="18" charset="0"/>
                <a:cs typeface="Times New Roman" pitchFamily="18" charset="0"/>
              </a:rPr>
              <a:t>Ансамбль малих форм віолончелістів (керівник Замкова Г.В.);</a:t>
            </a:r>
          </a:p>
          <a:p>
            <a:r>
              <a:rPr lang="uk-UA" sz="1700" dirty="0" smtClean="0">
                <a:latin typeface="Times New Roman" pitchFamily="18" charset="0"/>
                <a:cs typeface="Times New Roman" pitchFamily="18" charset="0"/>
              </a:rPr>
              <a:t>Ансамбль скрипалів «Домінанта» (керівник </a:t>
            </a:r>
            <a:r>
              <a:rPr lang="uk-UA" sz="1700" dirty="0" err="1" smtClean="0">
                <a:latin typeface="Times New Roman" pitchFamily="18" charset="0"/>
                <a:cs typeface="Times New Roman" pitchFamily="18" charset="0"/>
              </a:rPr>
              <a:t>Мацишин</a:t>
            </a:r>
            <a:r>
              <a:rPr lang="uk-UA" sz="1700" dirty="0" smtClean="0">
                <a:latin typeface="Times New Roman" pitchFamily="18" charset="0"/>
                <a:cs typeface="Times New Roman" pitchFamily="18" charset="0"/>
              </a:rPr>
              <a:t> Н.М.);</a:t>
            </a:r>
          </a:p>
          <a:p>
            <a:r>
              <a:rPr lang="uk-UA" sz="1700" dirty="0" smtClean="0">
                <a:latin typeface="Times New Roman" pitchFamily="18" charset="0"/>
                <a:cs typeface="Times New Roman" pitchFamily="18" charset="0"/>
              </a:rPr>
              <a:t>Духовий оркестр (керівник </a:t>
            </a:r>
            <a:r>
              <a:rPr lang="uk-UA" sz="1700" dirty="0" err="1" smtClean="0">
                <a:latin typeface="Times New Roman" pitchFamily="18" charset="0"/>
                <a:cs typeface="Times New Roman" pitchFamily="18" charset="0"/>
              </a:rPr>
              <a:t>Віятик</a:t>
            </a:r>
            <a:r>
              <a:rPr lang="uk-UA" sz="1700" dirty="0" smtClean="0">
                <a:latin typeface="Times New Roman" pitchFamily="18" charset="0"/>
                <a:cs typeface="Times New Roman" pitchFamily="18" charset="0"/>
              </a:rPr>
              <a:t> М.Ф.);</a:t>
            </a:r>
          </a:p>
          <a:p>
            <a:r>
              <a:rPr lang="uk-UA" sz="1700" dirty="0" smtClean="0">
                <a:latin typeface="Times New Roman" pitchFamily="18" charset="0"/>
                <a:cs typeface="Times New Roman" pitchFamily="18" charset="0"/>
              </a:rPr>
              <a:t>Зведених хор (керівник Купецька О.А);</a:t>
            </a:r>
          </a:p>
          <a:p>
            <a:r>
              <a:rPr lang="uk-UA" sz="1700" dirty="0" smtClean="0">
                <a:latin typeface="Times New Roman" pitchFamily="18" charset="0"/>
                <a:cs typeface="Times New Roman" pitchFamily="18" charset="0"/>
              </a:rPr>
              <a:t>Театральна студія (керівник </a:t>
            </a:r>
            <a:r>
              <a:rPr lang="uk-UA" sz="1700" dirty="0" err="1" smtClean="0">
                <a:latin typeface="Times New Roman" pitchFamily="18" charset="0"/>
                <a:cs typeface="Times New Roman" pitchFamily="18" charset="0"/>
              </a:rPr>
              <a:t>Кльоб</a:t>
            </a:r>
            <a:r>
              <a:rPr lang="uk-UA" sz="1700" dirty="0" smtClean="0">
                <a:latin typeface="Times New Roman" pitchFamily="18" charset="0"/>
                <a:cs typeface="Times New Roman" pitchFamily="18" charset="0"/>
              </a:rPr>
              <a:t> О.М.);</a:t>
            </a:r>
          </a:p>
          <a:p>
            <a:r>
              <a:rPr lang="uk-UA" sz="1700" dirty="0" smtClean="0">
                <a:latin typeface="Times New Roman" pitchFamily="18" charset="0"/>
                <a:cs typeface="Times New Roman" pitchFamily="18" charset="0"/>
              </a:rPr>
              <a:t>Ансамбль бандуристів (керівник </a:t>
            </a:r>
            <a:r>
              <a:rPr lang="uk-UA" sz="1700" dirty="0" err="1" smtClean="0">
                <a:latin typeface="Times New Roman" pitchFamily="18" charset="0"/>
                <a:cs typeface="Times New Roman" pitchFamily="18" charset="0"/>
              </a:rPr>
              <a:t>Пронь</a:t>
            </a:r>
            <a:r>
              <a:rPr lang="uk-UA" sz="1700" dirty="0" smtClean="0">
                <a:latin typeface="Times New Roman" pitchFamily="18" charset="0"/>
                <a:cs typeface="Times New Roman" pitchFamily="18" charset="0"/>
              </a:rPr>
              <a:t> С.О.);</a:t>
            </a:r>
          </a:p>
          <a:p>
            <a:r>
              <a:rPr lang="uk-UA" sz="1700" dirty="0" smtClean="0">
                <a:latin typeface="Times New Roman" pitchFamily="18" charset="0"/>
                <a:cs typeface="Times New Roman" pitchFamily="18" charset="0"/>
              </a:rPr>
              <a:t>Ансамбль класичного танцю «Перлина» (керівник </a:t>
            </a:r>
            <a:r>
              <a:rPr lang="uk-UA" sz="1700" dirty="0" err="1" smtClean="0">
                <a:latin typeface="Times New Roman" pitchFamily="18" charset="0"/>
                <a:cs typeface="Times New Roman" pitchFamily="18" charset="0"/>
              </a:rPr>
              <a:t>Рудак</a:t>
            </a:r>
            <a:r>
              <a:rPr lang="uk-UA" sz="1700" dirty="0" smtClean="0">
                <a:latin typeface="Times New Roman" pitchFamily="18" charset="0"/>
                <a:cs typeface="Times New Roman" pitchFamily="18" charset="0"/>
              </a:rPr>
              <a:t> С.В.);</a:t>
            </a:r>
          </a:p>
          <a:p>
            <a:r>
              <a:rPr lang="uk-UA" sz="1700" dirty="0" smtClean="0">
                <a:latin typeface="Times New Roman" pitchFamily="18" charset="0"/>
                <a:cs typeface="Times New Roman" pitchFamily="18" charset="0"/>
              </a:rPr>
              <a:t>Ансамбль народного танцю «</a:t>
            </a:r>
            <a:r>
              <a:rPr lang="uk-UA" sz="1700" dirty="0" err="1" smtClean="0">
                <a:latin typeface="Times New Roman" pitchFamily="18" charset="0"/>
                <a:cs typeface="Times New Roman" pitchFamily="18" charset="0"/>
              </a:rPr>
              <a:t>Смайлик</a:t>
            </a:r>
            <a:r>
              <a:rPr lang="uk-UA" sz="1700" dirty="0" smtClean="0">
                <a:latin typeface="Times New Roman" pitchFamily="18" charset="0"/>
                <a:cs typeface="Times New Roman" pitchFamily="18" charset="0"/>
              </a:rPr>
              <a:t>» (керівник Солонинко Л.В.);</a:t>
            </a:r>
          </a:p>
          <a:p>
            <a:r>
              <a:rPr lang="uk-UA" sz="1700" dirty="0" smtClean="0">
                <a:latin typeface="Times New Roman" pitchFamily="18" charset="0"/>
                <a:cs typeface="Times New Roman" pitchFamily="18" charset="0"/>
              </a:rPr>
              <a:t>Вокальний ансамбль «Візерунки», хор молодших класів (керівник Ткачик Х.Б.);</a:t>
            </a:r>
          </a:p>
          <a:p>
            <a:r>
              <a:rPr lang="uk-UA" sz="1700" dirty="0" smtClean="0">
                <a:latin typeface="Times New Roman" pitchFamily="18" charset="0"/>
                <a:cs typeface="Times New Roman" pitchFamily="18" charset="0"/>
              </a:rPr>
              <a:t>«Чарівна намистина» керівник (</a:t>
            </a:r>
            <a:r>
              <a:rPr lang="uk-UA" sz="1700" dirty="0" err="1" smtClean="0">
                <a:latin typeface="Times New Roman" pitchFamily="18" charset="0"/>
                <a:cs typeface="Times New Roman" pitchFamily="18" charset="0"/>
              </a:rPr>
              <a:t>Яворська</a:t>
            </a:r>
            <a:r>
              <a:rPr lang="uk-UA" sz="1700" dirty="0" smtClean="0">
                <a:latin typeface="Times New Roman" pitchFamily="18" charset="0"/>
                <a:cs typeface="Times New Roman" pitchFamily="18" charset="0"/>
              </a:rPr>
              <a:t> О.М.);</a:t>
            </a:r>
          </a:p>
          <a:p>
            <a:r>
              <a:rPr lang="uk-UA" sz="1700" dirty="0" smtClean="0">
                <a:latin typeface="Times New Roman" pitchFamily="18" charset="0"/>
                <a:cs typeface="Times New Roman" pitchFamily="18" charset="0"/>
              </a:rPr>
              <a:t>«Художня вишивка» (керівник Гулько О.Б.);</a:t>
            </a:r>
          </a:p>
          <a:p>
            <a:r>
              <a:rPr lang="uk-UA" sz="1700" dirty="0" smtClean="0">
                <a:latin typeface="Times New Roman" pitchFamily="18" charset="0"/>
                <a:cs typeface="Times New Roman" pitchFamily="18" charset="0"/>
              </a:rPr>
              <a:t>«Майстер»  (керівник </a:t>
            </a:r>
            <a:r>
              <a:rPr lang="uk-UA" sz="1700" dirty="0" err="1" smtClean="0">
                <a:latin typeface="Times New Roman" pitchFamily="18" charset="0"/>
                <a:cs typeface="Times New Roman" pitchFamily="18" charset="0"/>
              </a:rPr>
              <a:t>Романишин</a:t>
            </a:r>
            <a:r>
              <a:rPr lang="uk-UA" sz="1700" dirty="0" smtClean="0">
                <a:latin typeface="Times New Roman" pitchFamily="18" charset="0"/>
                <a:cs typeface="Times New Roman" pitchFamily="18" charset="0"/>
              </a:rPr>
              <a:t> І.С.)</a:t>
            </a:r>
          </a:p>
          <a:p>
            <a:pPr lvl="0"/>
            <a:r>
              <a:rPr lang="uk-UA" sz="17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Військово – патріотичного профілю:</a:t>
            </a:r>
          </a:p>
          <a:p>
            <a:r>
              <a:rPr lang="uk-UA" sz="1700" dirty="0" smtClean="0">
                <a:latin typeface="Times New Roman" pitchFamily="18" charset="0"/>
                <a:cs typeface="Times New Roman" pitchFamily="18" charset="0"/>
              </a:rPr>
              <a:t>«Юні патріоти» (керівник Яремчук Н.О.);</a:t>
            </a:r>
          </a:p>
          <a:p>
            <a:r>
              <a:rPr lang="uk-UA" sz="1700" dirty="0" smtClean="0">
                <a:latin typeface="Times New Roman" pitchFamily="18" charset="0"/>
                <a:cs typeface="Times New Roman" pitchFamily="18" charset="0"/>
              </a:rPr>
              <a:t>«Козацький гарт» (керівник </a:t>
            </a:r>
            <a:r>
              <a:rPr lang="uk-UA" sz="1700" dirty="0" err="1" smtClean="0">
                <a:latin typeface="Times New Roman" pitchFamily="18" charset="0"/>
                <a:cs typeface="Times New Roman" pitchFamily="18" charset="0"/>
              </a:rPr>
              <a:t>Ліпська</a:t>
            </a:r>
            <a:r>
              <a:rPr lang="uk-UA" sz="1700" dirty="0" smtClean="0">
                <a:latin typeface="Times New Roman" pitchFamily="18" charset="0"/>
                <a:cs typeface="Times New Roman" pitchFamily="18" charset="0"/>
              </a:rPr>
              <a:t> А.І.).</a:t>
            </a:r>
          </a:p>
          <a:p>
            <a:pPr lvl="0"/>
            <a:r>
              <a:rPr lang="uk-UA" sz="17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Фізкультурно-оздоровчий профіль:</a:t>
            </a:r>
          </a:p>
          <a:p>
            <a:r>
              <a:rPr lang="uk-UA" sz="1700" dirty="0" smtClean="0">
                <a:latin typeface="Times New Roman" pitchFamily="18" charset="0"/>
                <a:cs typeface="Times New Roman" pitchFamily="18" charset="0"/>
              </a:rPr>
              <a:t>«Баскетбол» (керівник </a:t>
            </a:r>
            <a:r>
              <a:rPr lang="uk-UA" sz="1700" dirty="0" err="1" smtClean="0">
                <a:latin typeface="Times New Roman" pitchFamily="18" charset="0"/>
                <a:cs typeface="Times New Roman" pitchFamily="18" charset="0"/>
              </a:rPr>
              <a:t>Давлюд</a:t>
            </a:r>
            <a:r>
              <a:rPr lang="uk-UA" sz="1700" dirty="0" smtClean="0">
                <a:latin typeface="Times New Roman" pitchFamily="18" charset="0"/>
                <a:cs typeface="Times New Roman" pitchFamily="18" charset="0"/>
              </a:rPr>
              <a:t> О.П.);</a:t>
            </a:r>
          </a:p>
          <a:p>
            <a:r>
              <a:rPr lang="uk-UA" sz="1700" dirty="0" smtClean="0">
                <a:latin typeface="Times New Roman" pitchFamily="18" charset="0"/>
                <a:cs typeface="Times New Roman" pitchFamily="18" charset="0"/>
              </a:rPr>
              <a:t>«Футбол» (керівник Герасимчук І.В.);</a:t>
            </a:r>
          </a:p>
          <a:p>
            <a:r>
              <a:rPr lang="uk-UA" sz="1700" dirty="0" smtClean="0">
                <a:latin typeface="Times New Roman" pitchFamily="18" charset="0"/>
                <a:cs typeface="Times New Roman" pitchFamily="18" charset="0"/>
              </a:rPr>
              <a:t>«Чарівник шкіряної кулі» (керівник </a:t>
            </a:r>
            <a:r>
              <a:rPr lang="uk-UA" sz="1700" dirty="0" err="1" smtClean="0">
                <a:latin typeface="Times New Roman" pitchFamily="18" charset="0"/>
                <a:cs typeface="Times New Roman" pitchFamily="18" charset="0"/>
              </a:rPr>
              <a:t>Олексюк</a:t>
            </a:r>
            <a:r>
              <a:rPr lang="uk-UA" sz="1700" dirty="0" smtClean="0">
                <a:latin typeface="Times New Roman" pitchFamily="18" charset="0"/>
                <a:cs typeface="Times New Roman" pitchFamily="18" charset="0"/>
              </a:rPr>
              <a:t> І.Б.).</a:t>
            </a:r>
          </a:p>
          <a:p>
            <a:pPr lvl="0"/>
            <a:r>
              <a:rPr lang="uk-UA" sz="17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Спортивно – туристський напрям </a:t>
            </a:r>
          </a:p>
          <a:p>
            <a:r>
              <a:rPr lang="uk-UA" sz="1700" dirty="0" smtClean="0">
                <a:latin typeface="Times New Roman" pitchFamily="18" charset="0"/>
                <a:cs typeface="Times New Roman" pitchFamily="18" charset="0"/>
              </a:rPr>
              <a:t>«Пішохідний туризм» (керівник  </a:t>
            </a:r>
            <a:r>
              <a:rPr lang="uk-UA" sz="1700" dirty="0" err="1" smtClean="0">
                <a:latin typeface="Times New Roman" pitchFamily="18" charset="0"/>
                <a:cs typeface="Times New Roman" pitchFamily="18" charset="0"/>
              </a:rPr>
              <a:t>Плахотнік</a:t>
            </a:r>
            <a:r>
              <a:rPr lang="uk-UA" sz="1700" dirty="0" smtClean="0">
                <a:latin typeface="Times New Roman" pitchFamily="18" charset="0"/>
                <a:cs typeface="Times New Roman" pitchFamily="18" charset="0"/>
              </a:rPr>
              <a:t> Р. А.)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0" y="0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85720" y="642918"/>
            <a:ext cx="835824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uk-UA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ворчі зустрічі з поетами міста, України.</a:t>
            </a:r>
            <a:endParaRPr kumimoji="0" lang="uk-UA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 cstate="print"/>
          <a:srcRect t="27949" r="21393"/>
          <a:stretch>
            <a:fillRect/>
          </a:stretch>
        </p:blipFill>
        <p:spPr bwMode="auto">
          <a:xfrm>
            <a:off x="214282" y="1285860"/>
            <a:ext cx="3214710" cy="2209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1285860"/>
            <a:ext cx="3000396" cy="2250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 cstate="print"/>
          <a:srcRect t="4811" r="11604"/>
          <a:stretch>
            <a:fillRect/>
          </a:stretch>
        </p:blipFill>
        <p:spPr bwMode="auto">
          <a:xfrm>
            <a:off x="2857488" y="3643314"/>
            <a:ext cx="3500462" cy="2827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296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 Дня інваліда учні ліцею зустрічалися із О. Баштою та за участю творчих колективів ліцею  відбувся концерт у </a:t>
            </a:r>
            <a:r>
              <a:rPr lang="uk-UA" sz="20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Карітасі</a:t>
            </a:r>
            <a:r>
              <a:rPr lang="uk-UA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Ліпська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А.І., 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Дмитришин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О.В., </a:t>
            </a:r>
          </a:p>
          <a:p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Харатін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Н.О., Гайда С.А.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Мацишин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Н.М., 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Сосновська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О.С., 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Рудак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С.В.,Купецька О.А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 cstate="print"/>
          <a:srcRect l="18039" t="25707" r="4389" b="22879"/>
          <a:stretch>
            <a:fillRect/>
          </a:stretch>
        </p:blipFill>
        <p:spPr bwMode="auto">
          <a:xfrm>
            <a:off x="304800" y="1219200"/>
            <a:ext cx="307183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8" name="Picture 4" descr="D:\усе для роботи\заходи 2018-2019\Концерт у Карітасі\IMG_20181203_125146.jpg"/>
          <p:cNvPicPr>
            <a:picLocks noChangeAspect="1" noChangeArrowheads="1"/>
          </p:cNvPicPr>
          <p:nvPr/>
        </p:nvPicPr>
        <p:blipFill>
          <a:blip r:embed="rId4" cstate="print"/>
          <a:srcRect t="5963" b="620"/>
          <a:stretch>
            <a:fillRect/>
          </a:stretch>
        </p:blipFill>
        <p:spPr bwMode="auto">
          <a:xfrm>
            <a:off x="3733800" y="1295400"/>
            <a:ext cx="2695629" cy="3357586"/>
          </a:xfrm>
          <a:prstGeom prst="rect">
            <a:avLst/>
          </a:prstGeom>
          <a:noFill/>
        </p:spPr>
      </p:pic>
      <p:pic>
        <p:nvPicPr>
          <p:cNvPr id="21507" name="Picture 3" descr="D:\усе для роботи\заходи 2018-2019\Концерт у Карітасі\IMG_20181203_125642.jpg"/>
          <p:cNvPicPr>
            <a:picLocks noChangeAspect="1" noChangeArrowheads="1"/>
          </p:cNvPicPr>
          <p:nvPr/>
        </p:nvPicPr>
        <p:blipFill>
          <a:blip r:embed="rId5" cstate="print"/>
          <a:srcRect r="15212"/>
          <a:stretch>
            <a:fillRect/>
          </a:stretch>
        </p:blipFill>
        <p:spPr bwMode="auto">
          <a:xfrm>
            <a:off x="5786414" y="3352800"/>
            <a:ext cx="3357586" cy="2970000"/>
          </a:xfrm>
          <a:prstGeom prst="rect">
            <a:avLst/>
          </a:prstGeom>
          <a:noFill/>
        </p:spPr>
      </p:pic>
      <p:pic>
        <p:nvPicPr>
          <p:cNvPr id="21509" name="Picture 5" descr="D:\усе для роботи\заходи 2018-2019\Концерт у Карітасі\IMG_20181203_122722.jpg"/>
          <p:cNvPicPr>
            <a:picLocks noChangeAspect="1" noChangeArrowheads="1"/>
          </p:cNvPicPr>
          <p:nvPr/>
        </p:nvPicPr>
        <p:blipFill>
          <a:blip r:embed="rId6" cstate="print"/>
          <a:srcRect t="28413" r="-1023"/>
          <a:stretch>
            <a:fillRect/>
          </a:stretch>
        </p:blipFill>
        <p:spPr bwMode="auto">
          <a:xfrm>
            <a:off x="381000" y="3657600"/>
            <a:ext cx="3175582" cy="30003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1162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Вальс</a:t>
            </a: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4000" b="1" dirty="0" err="1" smtClean="0">
                <a:latin typeface="Times New Roman" pitchFamily="18" charset="0"/>
                <a:cs typeface="Times New Roman" pitchFamily="18" charset="0"/>
              </a:rPr>
              <a:t>вальс</a:t>
            </a:r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sz="4000" dirty="0" err="1" smtClean="0">
                <a:latin typeface="Times New Roman" pitchFamily="18" charset="0"/>
                <a:cs typeface="Times New Roman" pitchFamily="18" charset="0"/>
              </a:rPr>
              <a:t>Сосновська</a:t>
            </a:r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000" dirty="0" smtClean="0">
                <a:latin typeface="Times New Roman" pitchFamily="18" charset="0"/>
                <a:cs typeface="Times New Roman" pitchFamily="18" charset="0"/>
              </a:rPr>
              <a:t>О.С.)</a:t>
            </a: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8546" name="Picture 2" descr="Ð¡Ð²ÑÑÐ»Ð¸Ð½Ð° Ð²ÑÐ´ Anet Shu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762000"/>
            <a:ext cx="3048001" cy="2286001"/>
          </a:xfrm>
          <a:prstGeom prst="rect">
            <a:avLst/>
          </a:prstGeom>
          <a:noFill/>
        </p:spPr>
      </p:pic>
      <p:pic>
        <p:nvPicPr>
          <p:cNvPr id="108548" name="Picture 4" descr="Ð¡Ð²ÑÑÐ»Ð¸Ð½Ð° Ð²ÑÐ´ Anet Shu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1400" y="762000"/>
            <a:ext cx="3149600" cy="2362201"/>
          </a:xfrm>
          <a:prstGeom prst="rect">
            <a:avLst/>
          </a:prstGeom>
          <a:noFill/>
        </p:spPr>
      </p:pic>
      <p:pic>
        <p:nvPicPr>
          <p:cNvPr id="108550" name="Picture 6" descr="Ð¡Ð²ÑÑÐ»Ð¸Ð½Ð° Ð²ÑÐ´ Anet Shu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3200400"/>
            <a:ext cx="3149601" cy="2362201"/>
          </a:xfrm>
          <a:prstGeom prst="rect">
            <a:avLst/>
          </a:prstGeom>
          <a:noFill/>
        </p:spPr>
      </p:pic>
      <p:pic>
        <p:nvPicPr>
          <p:cNvPr id="108552" name="Picture 8" descr="Ð¡Ð²ÑÑÐ»Ð¸Ð½Ð° Ð²ÑÐ´ Anet Shu."/>
          <p:cNvPicPr>
            <a:picLocks noChangeAspect="1" noChangeArrowheads="1"/>
          </p:cNvPicPr>
          <p:nvPr/>
        </p:nvPicPr>
        <p:blipFill>
          <a:blip r:embed="rId6"/>
          <a:srcRect l="19718"/>
          <a:stretch>
            <a:fillRect/>
          </a:stretch>
        </p:blipFill>
        <p:spPr bwMode="auto">
          <a:xfrm>
            <a:off x="6781800" y="685800"/>
            <a:ext cx="2171700" cy="3606800"/>
          </a:xfrm>
          <a:prstGeom prst="rect">
            <a:avLst/>
          </a:prstGeom>
          <a:noFill/>
        </p:spPr>
      </p:pic>
      <p:pic>
        <p:nvPicPr>
          <p:cNvPr id="108554" name="Picture 10" descr="Ð¡Ð²ÑÑÐ»Ð¸Ð½Ð° Ð²ÑÐ´ Anet Shu."/>
          <p:cNvPicPr>
            <a:picLocks noChangeAspect="1" noChangeArrowheads="1"/>
          </p:cNvPicPr>
          <p:nvPr/>
        </p:nvPicPr>
        <p:blipFill>
          <a:blip r:embed="rId7"/>
          <a:srcRect l="25833" r="6667"/>
          <a:stretch>
            <a:fillRect/>
          </a:stretch>
        </p:blipFill>
        <p:spPr bwMode="auto">
          <a:xfrm>
            <a:off x="3657600" y="3200400"/>
            <a:ext cx="2971800" cy="3302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Майстер – клас з писанкарства з народним майстром України Я.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Осадцою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.   3-А клас Демків Л.Р.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6" name="Picture 2" descr="Ð¡Ð²ÑÑÐ»Ð¸Ð½Ð° Ð²ÑÐ´ Ð£Ð»ÑÐ½Ð¸ Ð¡Ð¸Ð´ÑÐ¹-ÐÐµÐ¼ÐºÑÐ²."/>
          <p:cNvPicPr>
            <a:picLocks noChangeAspect="1" noChangeArrowheads="1"/>
          </p:cNvPicPr>
          <p:nvPr/>
        </p:nvPicPr>
        <p:blipFill>
          <a:blip r:embed="rId3"/>
          <a:srcRect t="20028" r="7500"/>
          <a:stretch>
            <a:fillRect/>
          </a:stretch>
        </p:blipFill>
        <p:spPr bwMode="auto">
          <a:xfrm>
            <a:off x="685800" y="1524000"/>
            <a:ext cx="4339425" cy="2809876"/>
          </a:xfrm>
          <a:prstGeom prst="rect">
            <a:avLst/>
          </a:prstGeom>
          <a:noFill/>
        </p:spPr>
      </p:pic>
      <p:pic>
        <p:nvPicPr>
          <p:cNvPr id="21508" name="Picture 4" descr="Ð¡Ð²ÑÑÐ»Ð¸Ð½Ð° Ð²ÑÐ´ Ð£Ð»ÑÐ½Ð¸ Ð¡Ð¸Ð´ÑÐ¹-ÐÐµÐ¼ÐºÑÐ²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7800" y="1676400"/>
            <a:ext cx="3481308" cy="4648201"/>
          </a:xfrm>
          <a:prstGeom prst="rect">
            <a:avLst/>
          </a:prstGeom>
          <a:noFill/>
        </p:spPr>
      </p:pic>
      <p:pic>
        <p:nvPicPr>
          <p:cNvPr id="21510" name="Picture 6" descr="Ð¡Ð²ÑÑÐ»Ð¸Ð½Ð° Ð²ÑÐ´ Ð£Ð»ÑÐ½Ð¸ Ð¡Ð¸Ð´ÑÐ¹-ÐÐµÐ¼ÐºÑÐ²."/>
          <p:cNvPicPr>
            <a:picLocks noChangeAspect="1" noChangeArrowheads="1"/>
          </p:cNvPicPr>
          <p:nvPr/>
        </p:nvPicPr>
        <p:blipFill>
          <a:blip r:embed="rId5"/>
          <a:srcRect t="24054" b="6667"/>
          <a:stretch>
            <a:fillRect/>
          </a:stretch>
        </p:blipFill>
        <p:spPr bwMode="auto">
          <a:xfrm>
            <a:off x="1371600" y="3810000"/>
            <a:ext cx="3048000" cy="281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dirty="0" err="1" smtClean="0">
                <a:latin typeface="Times New Roman" pitchFamily="18" charset="0"/>
                <a:cs typeface="Times New Roman" pitchFamily="18" charset="0"/>
              </a:rPr>
              <a:t>Яворська</a:t>
            </a: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 О.М., 6-Б, 5-Б класи</a:t>
            </a:r>
            <a:endParaRPr lang="uk-UA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530" name="Picture 2" descr="Ð¡Ð²ÑÑÐ»Ð¸Ð½Ð° Ð²ÑÐ´ Ð¢Ð²Ð¾ÑÑÐ° Ð¼Ð°Ð¹ÑÑÐµÑÐ½Ñ &quot;ÐÐ°Ð»ÑÑÑÐ° ÑÐµÐ¿Ð»Ð°&quot;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447800"/>
            <a:ext cx="8534400" cy="48006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23554" name="Picture 2" descr="Ð¡Ð²ÑÑÐ»Ð¸Ð½Ð° Ð²ÑÐ´ Ð¢Ð²Ð¾ÑÑÐ° Ð¼Ð°Ð¹ÑÑÐµÑÐ½Ñ &quot;ÐÐ°Ð»ÑÑÑÐ° ÑÐµÐ¿Ð»Ð°&quot;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0580" y="381000"/>
            <a:ext cx="3017520" cy="5486401"/>
          </a:xfrm>
          <a:prstGeom prst="rect">
            <a:avLst/>
          </a:prstGeom>
          <a:noFill/>
        </p:spPr>
      </p:pic>
      <p:pic>
        <p:nvPicPr>
          <p:cNvPr id="23556" name="Picture 4" descr="Ð¡Ð²ÑÑÐ»Ð¸Ð½Ð° Ð²ÑÐ´ Ð¢Ð²Ð¾ÑÑÐ° Ð¼Ð°Ð¹ÑÑÐµÑÐ½Ñ &quot;ÐÐ°Ð»ÑÑÑÐ° ÑÐµÐ¿Ð»Ð°&quot;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8600" y="381000"/>
            <a:ext cx="4673601" cy="2628901"/>
          </a:xfrm>
          <a:prstGeom prst="rect">
            <a:avLst/>
          </a:prstGeom>
          <a:noFill/>
        </p:spPr>
      </p:pic>
      <p:pic>
        <p:nvPicPr>
          <p:cNvPr id="23558" name="Picture 6" descr="Ð¡Ð²ÑÑÐ»Ð¸Ð½Ð° Ð²ÑÐ´ Ð¢Ð²Ð¾ÑÑÐ° Ð¼Ð°Ð¹ÑÑÐµÑÐ½Ñ &quot;ÐÐ°Ð»ÑÑÑÐ° ÑÐµÐ¿Ð»Ð°&quot;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14800" y="3200400"/>
            <a:ext cx="4538135" cy="25527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Майстер-клас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із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Народним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майстром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Ростиславом Крамаром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творча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майстерня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Палітра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тепла» ( 6-А,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Яворська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О.М.,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Ліпська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А.І.,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Чмиленко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О.)</a:t>
            </a:r>
            <a:endParaRPr lang="uk-UA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6322" name="Picture 2" descr="Ð¡Ð²ÑÑÐ»Ð¸Ð½Ð° Ð²ÑÐ´ Ð¢Ð²Ð¾ÑÑÐ° Ð¼Ð°Ð¹ÑÑÐµÑÐ½Ñ &quot;ÐÐ°Ð»ÑÑÑÐ° ÑÐµÐ¿Ð»Ð°&quot;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752600"/>
            <a:ext cx="2658110" cy="3962401"/>
          </a:xfrm>
          <a:prstGeom prst="rect">
            <a:avLst/>
          </a:prstGeom>
          <a:noFill/>
        </p:spPr>
      </p:pic>
      <p:pic>
        <p:nvPicPr>
          <p:cNvPr id="56324" name="Picture 4" descr="Ð¡Ð²ÑÑÐ»Ð¸Ð½Ð° Ð²ÑÐ´ Ð¢Ð²Ð¾ÑÑÐ° Ð¼Ð°Ð¹ÑÑÐµÑÐ½Ñ &quot;ÐÐ°Ð»ÑÑÑÐ° ÑÐµÐ¿Ð»Ð°&quot;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24600" y="1676400"/>
            <a:ext cx="2606993" cy="3886201"/>
          </a:xfrm>
          <a:prstGeom prst="rect">
            <a:avLst/>
          </a:prstGeom>
          <a:noFill/>
        </p:spPr>
      </p:pic>
      <p:pic>
        <p:nvPicPr>
          <p:cNvPr id="56326" name="Picture 6" descr="Ð¡Ð²ÑÑÐ»Ð¸Ð½Ð° Ð²ÑÐ´ Ð¢Ð²Ð¾ÑÑÐ° Ð¼Ð°Ð¹ÑÑÐµÑÐ½Ñ &quot;ÐÐ°Ð»ÑÑÑÐ° ÑÐµÐ¿Ð»Ð°&quot;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71800" y="2743200"/>
            <a:ext cx="3407701" cy="228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Виставка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“Зустрічаємо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Великдень”та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майстер – клас від художнього відділу. (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Ліпська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А.І., Мийник Т.Р., класні керівники1-11 класів)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Ð¡Ð²ÑÑÐ»Ð¸Ð½Ð° Ð²ÑÐ´ Ð¢Ð°Ð¼ÑÐ»Ð¸ ÐÐ¸Ð¹Ð½Ð¸Ðº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1447800"/>
            <a:ext cx="4495800" cy="2528888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1371600"/>
            <a:ext cx="4204800" cy="250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5" cstate="print"/>
          <a:srcRect l="6425" t="16216"/>
          <a:stretch>
            <a:fillRect/>
          </a:stretch>
        </p:blipFill>
        <p:spPr bwMode="auto">
          <a:xfrm>
            <a:off x="304800" y="4114800"/>
            <a:ext cx="4438971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 cstate="print"/>
          <a:srcRect t="12874" b="16336"/>
          <a:stretch>
            <a:fillRect/>
          </a:stretch>
        </p:blipFill>
        <p:spPr bwMode="auto">
          <a:xfrm>
            <a:off x="4876800" y="4267200"/>
            <a:ext cx="3959908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45060" name="Picture 4" descr="Ð¡Ð²ÑÑÐ»Ð¸Ð½Ð° Ð²ÑÐ´ Iryna Potishna."/>
          <p:cNvPicPr>
            <a:picLocks noChangeAspect="1" noChangeArrowheads="1"/>
          </p:cNvPicPr>
          <p:nvPr/>
        </p:nvPicPr>
        <p:blipFill>
          <a:blip r:embed="rId3"/>
          <a:srcRect l="3333" t="8872" r="6667"/>
          <a:stretch>
            <a:fillRect/>
          </a:stretch>
        </p:blipFill>
        <p:spPr bwMode="auto">
          <a:xfrm>
            <a:off x="2895600" y="0"/>
            <a:ext cx="3288502" cy="1876426"/>
          </a:xfrm>
          <a:prstGeom prst="rect">
            <a:avLst/>
          </a:prstGeom>
          <a:noFill/>
        </p:spPr>
      </p:pic>
      <p:pic>
        <p:nvPicPr>
          <p:cNvPr id="45062" name="Picture 6" descr="Ð¡Ð²ÑÑÐ»Ð¸Ð½Ð° Ð²ÑÐ´ ÐÐ°Ð»Ð¸Ð½Ð¸ ÐÐ°Ð¼Ð¿ÑÑÐºÐ¾ ÐÐ¾ÑÑÐ±Ð¸Ð½ÑÑÐºÐ¾Ñ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4286249"/>
            <a:ext cx="4572000" cy="2571751"/>
          </a:xfrm>
          <a:prstGeom prst="rect">
            <a:avLst/>
          </a:prstGeom>
          <a:noFill/>
        </p:spPr>
      </p:pic>
      <p:pic>
        <p:nvPicPr>
          <p:cNvPr id="45064" name="Picture 8" descr="Ð¡Ð²ÑÑÐ»Ð¸Ð½Ð° Ð²ÑÐ´ Tamara Danilyak."/>
          <p:cNvPicPr>
            <a:picLocks noChangeAspect="1" noChangeArrowheads="1"/>
          </p:cNvPicPr>
          <p:nvPr/>
        </p:nvPicPr>
        <p:blipFill>
          <a:blip r:embed="rId5"/>
          <a:srcRect l="1294" t="17778" r="23663" b="16667"/>
          <a:stretch>
            <a:fillRect/>
          </a:stretch>
        </p:blipFill>
        <p:spPr bwMode="auto">
          <a:xfrm>
            <a:off x="6003757" y="0"/>
            <a:ext cx="3140243" cy="2057400"/>
          </a:xfrm>
          <a:prstGeom prst="rect">
            <a:avLst/>
          </a:prstGeom>
          <a:noFill/>
        </p:spPr>
      </p:pic>
      <p:pic>
        <p:nvPicPr>
          <p:cNvPr id="50178" name="Picture 2" descr="Ð¡Ð²ÑÑÐ»Ð¸Ð½Ð° Ð²ÑÐ´ ÐÐ»ÑÐ³Ð¸ ÐÐ°Ð»ÑÑÐºÐ¸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14600" y="1828800"/>
            <a:ext cx="3657600" cy="2438400"/>
          </a:xfrm>
          <a:prstGeom prst="rect">
            <a:avLst/>
          </a:prstGeom>
          <a:noFill/>
        </p:spPr>
      </p:pic>
      <p:pic>
        <p:nvPicPr>
          <p:cNvPr id="50180" name="Picture 4" descr="Ð¡Ð²ÑÑÐ»Ð¸Ð½Ð° Ð²ÑÐ´ ÐÐ»ÑÐ³Ð¸ ÐÐ°Ð»ÑÑÐºÐ¸.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96000" y="2133600"/>
            <a:ext cx="3048000" cy="2044700"/>
          </a:xfrm>
          <a:prstGeom prst="rect">
            <a:avLst/>
          </a:prstGeom>
          <a:noFill/>
        </p:spPr>
      </p:pic>
      <p:pic>
        <p:nvPicPr>
          <p:cNvPr id="50184" name="Picture 8" descr="Ð¡Ð²ÑÑÐ»Ð¸Ð½Ð° Ð²ÑÐ´ Olga Fundyga.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28600" y="0"/>
            <a:ext cx="2514600" cy="4572001"/>
          </a:xfrm>
          <a:prstGeom prst="rect">
            <a:avLst/>
          </a:prstGeom>
          <a:noFill/>
        </p:spPr>
      </p:pic>
      <p:pic>
        <p:nvPicPr>
          <p:cNvPr id="50182" name="Picture 6" descr="Ð¡Ð²ÑÑÐ»Ð¸Ð½Ð° Ð²ÑÐ´ ÐÐ»ÑÐ³Ð¸ ÐÐ°Ð»ÑÑÐºÐ¸.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8600" y="3962400"/>
            <a:ext cx="4038600" cy="27092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0" y="357167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lang="uk-UA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Відбулися предметні тижні   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Тиждень основ здоров</a:t>
            </a:r>
            <a:r>
              <a:rPr lang="uk-UA" sz="2000" b="1" dirty="0" smtClean="0">
                <a:ea typeface="Times New Roman" pitchFamily="18" charset="0"/>
                <a:cs typeface="Times New Roman" pitchFamily="18" charset="0"/>
              </a:rPr>
              <a:t>’</a:t>
            </a:r>
            <a:r>
              <a:rPr lang="uk-UA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 (</a:t>
            </a:r>
            <a:r>
              <a:rPr lang="uk-UA" sz="20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Секелик</a:t>
            </a:r>
            <a:r>
              <a:rPr lang="uk-UA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І.П., Гулько О.Б.);</a:t>
            </a:r>
            <a:r>
              <a:rPr lang="uk-UA" sz="28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uk-UA" sz="2800" b="1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uk-UA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 Дня народження предмету Зарубіжної літератури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 відповідальні: </a:t>
            </a:r>
            <a:r>
              <a:rPr lang="uk-UA" sz="20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Буяк</a:t>
            </a:r>
            <a:r>
              <a:rPr lang="uk-UA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О.М., Бабій А.В. </a:t>
            </a:r>
            <a:r>
              <a:rPr lang="uk-UA" sz="20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Рудницька</a:t>
            </a:r>
            <a:r>
              <a:rPr lang="uk-UA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О.І.)</a:t>
            </a:r>
            <a:endParaRPr lang="uk-UA" sz="20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5234" name="Picture 2" descr="Ð¡Ð²ÑÑÐ»Ð¸Ð½Ð° Ð²ÑÐ´ Anet Shu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2057400"/>
            <a:ext cx="7653867" cy="43053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Відкриті класні заходи</a:t>
            </a:r>
            <a:endParaRPr lang="uk-UA" sz="36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14282" y="928668"/>
          <a:ext cx="8786842" cy="55721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72318"/>
                <a:gridCol w="1922135"/>
                <a:gridCol w="892389"/>
              </a:tblGrid>
              <a:tr h="9430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latin typeface="Times New Roman"/>
                          <a:ea typeface="Times New Roman"/>
                          <a:cs typeface="Times New Roman"/>
                        </a:rPr>
                        <a:t>Назва заходу</a:t>
                      </a:r>
                      <a:endParaRPr lang="uk-UA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>
                          <a:latin typeface="Times New Roman"/>
                          <a:ea typeface="Times New Roman"/>
                          <a:cs typeface="Times New Roman"/>
                        </a:rPr>
                        <a:t>Керівник </a:t>
                      </a:r>
                      <a:endParaRPr lang="uk-UA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latin typeface="Times New Roman"/>
                          <a:ea typeface="Times New Roman"/>
                          <a:cs typeface="Times New Roman"/>
                        </a:rPr>
                        <a:t>Клас </a:t>
                      </a:r>
                      <a:endParaRPr lang="uk-UA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77747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100 днів у школі (17.12.)</a:t>
                      </a:r>
                      <a:endParaRPr lang="uk-UA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 err="1">
                          <a:latin typeface="Times New Roman"/>
                          <a:ea typeface="Times New Roman"/>
                          <a:cs typeface="Times New Roman"/>
                        </a:rPr>
                        <a:t>Фундига</a:t>
                      </a: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 О.І.</a:t>
                      </a:r>
                      <a:endParaRPr lang="uk-UA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>
                          <a:latin typeface="Times New Roman"/>
                          <a:ea typeface="Times New Roman"/>
                          <a:cs typeface="Times New Roman"/>
                        </a:rPr>
                        <a:t>1-А</a:t>
                      </a:r>
                      <a:endParaRPr lang="uk-UA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77747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 smtClean="0">
                          <a:latin typeface="Times New Roman"/>
                          <a:ea typeface="Times New Roman"/>
                          <a:cs typeface="Times New Roman"/>
                        </a:rPr>
                        <a:t>Виховний захід «В.О. Сухомлинський дітям»</a:t>
                      </a:r>
                      <a:endParaRPr lang="uk-UA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 err="1">
                          <a:latin typeface="Times New Roman"/>
                          <a:ea typeface="Times New Roman"/>
                          <a:cs typeface="Times New Roman"/>
                        </a:rPr>
                        <a:t>Фундига</a:t>
                      </a: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 О.І.</a:t>
                      </a:r>
                      <a:endParaRPr lang="uk-UA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1-А</a:t>
                      </a:r>
                      <a:endParaRPr lang="uk-UA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77747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Кулик Л.Т.</a:t>
                      </a:r>
                      <a:endParaRPr lang="uk-UA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1-Б</a:t>
                      </a:r>
                      <a:endParaRPr lang="uk-UA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9430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 err="1">
                          <a:latin typeface="Times New Roman"/>
                          <a:ea typeface="Times New Roman"/>
                          <a:cs typeface="Times New Roman"/>
                        </a:rPr>
                        <a:t>Квест</a:t>
                      </a: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 – гра «Запалюємо зорі до Дня Святого Миколая» (19.12)</a:t>
                      </a:r>
                      <a:endParaRPr lang="uk-UA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>
                          <a:latin typeface="Times New Roman"/>
                          <a:ea typeface="Times New Roman"/>
                          <a:cs typeface="Times New Roman"/>
                        </a:rPr>
                        <a:t>Бабовал Т.І.</a:t>
                      </a:r>
                      <a:endParaRPr lang="uk-UA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2-А</a:t>
                      </a:r>
                      <a:endParaRPr lang="uk-UA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94303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До Дня писемності і мови – година поезії «Ну що б, здавалося, слова».</a:t>
                      </a:r>
                      <a:endParaRPr lang="uk-UA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 err="1">
                          <a:latin typeface="Times New Roman"/>
                          <a:ea typeface="Times New Roman"/>
                          <a:cs typeface="Times New Roman"/>
                        </a:rPr>
                        <a:t>Кучерук</a:t>
                      </a: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 С.П.</a:t>
                      </a:r>
                      <a:endParaRPr lang="uk-UA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8-Б</a:t>
                      </a:r>
                      <a:endParaRPr lang="uk-UA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30982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«Над білим янголом скорботи не згасне духу смолоскип» До Доня пам’яті Голодомору 32-33 </a:t>
                      </a:r>
                      <a:r>
                        <a:rPr lang="uk-UA" sz="2400" dirty="0" err="1">
                          <a:latin typeface="Times New Roman"/>
                          <a:ea typeface="Times New Roman"/>
                          <a:cs typeface="Times New Roman"/>
                        </a:rPr>
                        <a:t>р.р</a:t>
                      </a: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. (23.11)</a:t>
                      </a:r>
                      <a:endParaRPr lang="uk-UA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>
                          <a:latin typeface="Times New Roman"/>
                          <a:ea typeface="Times New Roman"/>
                          <a:cs typeface="Times New Roman"/>
                        </a:rPr>
                        <a:t>Яворська О.М.</a:t>
                      </a:r>
                      <a:endParaRPr lang="uk-UA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11-А</a:t>
                      </a:r>
                      <a:endParaRPr lang="uk-UA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>
            <a:normAutofit/>
          </a:bodyPr>
          <a:lstStyle/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Тиждень права (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Казаєва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Н.А.,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Насалик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Н.В.)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0114" name="Picture 2" descr="Ð¡Ð²ÑÑÐ»Ð¸Ð½Ð° Ð²ÑÐ´ Nata Nata."/>
          <p:cNvPicPr>
            <a:picLocks noChangeAspect="1" noChangeArrowheads="1"/>
          </p:cNvPicPr>
          <p:nvPr/>
        </p:nvPicPr>
        <p:blipFill>
          <a:blip r:embed="rId3"/>
          <a:srcRect t="16667" b="11111"/>
          <a:stretch>
            <a:fillRect/>
          </a:stretch>
        </p:blipFill>
        <p:spPr bwMode="auto">
          <a:xfrm>
            <a:off x="1981200" y="4114800"/>
            <a:ext cx="5064369" cy="2743200"/>
          </a:xfrm>
          <a:prstGeom prst="rect">
            <a:avLst/>
          </a:prstGeom>
          <a:noFill/>
        </p:spPr>
      </p:pic>
      <p:pic>
        <p:nvPicPr>
          <p:cNvPr id="90116" name="Picture 4" descr="Ð¡Ð²ÑÑÐ»Ð¸Ð½Ð° Ð²ÑÐ´ Nata Nata."/>
          <p:cNvPicPr>
            <a:picLocks noChangeAspect="1" noChangeArrowheads="1"/>
          </p:cNvPicPr>
          <p:nvPr/>
        </p:nvPicPr>
        <p:blipFill>
          <a:blip r:embed="rId4"/>
          <a:srcRect t="21111"/>
          <a:stretch>
            <a:fillRect/>
          </a:stretch>
        </p:blipFill>
        <p:spPr bwMode="auto">
          <a:xfrm>
            <a:off x="1752600" y="762000"/>
            <a:ext cx="5537916" cy="32766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91138" name="Picture 2" descr="Ð¡Ð²ÑÑÐ»Ð¸Ð½Ð° Ð²ÑÐ´ Nata Nata."/>
          <p:cNvPicPr>
            <a:picLocks noChangeAspect="1" noChangeArrowheads="1"/>
          </p:cNvPicPr>
          <p:nvPr/>
        </p:nvPicPr>
        <p:blipFill>
          <a:blip r:embed="rId3"/>
          <a:srcRect l="15000" t="30000"/>
          <a:stretch>
            <a:fillRect/>
          </a:stretch>
        </p:blipFill>
        <p:spPr bwMode="auto">
          <a:xfrm>
            <a:off x="304800" y="228600"/>
            <a:ext cx="4953000" cy="3059206"/>
          </a:xfrm>
          <a:prstGeom prst="rect">
            <a:avLst/>
          </a:prstGeom>
          <a:noFill/>
        </p:spPr>
      </p:pic>
      <p:pic>
        <p:nvPicPr>
          <p:cNvPr id="91140" name="Picture 4" descr="Ð¡Ð²ÑÑÐ»Ð¸Ð½Ð° Ð²ÑÐ´ Nata Nata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" y="3276600"/>
            <a:ext cx="4495800" cy="3371851"/>
          </a:xfrm>
          <a:prstGeom prst="rect">
            <a:avLst/>
          </a:prstGeom>
          <a:noFill/>
        </p:spPr>
      </p:pic>
      <p:pic>
        <p:nvPicPr>
          <p:cNvPr id="91142" name="Picture 6" descr="Ð¡Ð²ÑÑÐ»Ð¸Ð½Ð° Ð²ÑÐ´ Nata Nata."/>
          <p:cNvPicPr>
            <a:picLocks noChangeAspect="1" noChangeArrowheads="1"/>
          </p:cNvPicPr>
          <p:nvPr/>
        </p:nvPicPr>
        <p:blipFill>
          <a:blip r:embed="rId5"/>
          <a:srcRect t="26667" r="33556" b="8333"/>
          <a:stretch>
            <a:fillRect/>
          </a:stretch>
        </p:blipFill>
        <p:spPr bwMode="auto">
          <a:xfrm>
            <a:off x="5334000" y="914400"/>
            <a:ext cx="35052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Міжнародний день рідної мови</a:t>
            </a:r>
            <a:br>
              <a:rPr lang="uk-UA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(Вчителі: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Яшкін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Р.М.,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Писуляк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Н.В.,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Кучерук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С.П.)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Ð¡Ð²ÑÑÐ»Ð¸Ð½Ð° Ð²ÑÐ´ Ruslana Yashkin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1371600"/>
            <a:ext cx="3276600" cy="2413080"/>
          </a:xfrm>
          <a:prstGeom prst="rect">
            <a:avLst/>
          </a:prstGeom>
          <a:noFill/>
        </p:spPr>
      </p:pic>
      <p:pic>
        <p:nvPicPr>
          <p:cNvPr id="5" name="Picture 2" descr="https://scontent.fiev5-1.fna.fbcdn.net/v/t1.0-9/52436926_560618901116671_8829967034134560768_n.jpg?_nc_cat=106&amp;_nc_ht=scontent.fiev5-1.fna&amp;oh=012285c21e676846ee57f7dccd0783e7&amp;oe=5D50A666"/>
          <p:cNvPicPr>
            <a:picLocks noChangeAspect="1" noChangeArrowheads="1"/>
          </p:cNvPicPr>
          <p:nvPr/>
        </p:nvPicPr>
        <p:blipFill>
          <a:blip r:embed="rId4"/>
          <a:srcRect t="32184" r="8621"/>
          <a:stretch>
            <a:fillRect/>
          </a:stretch>
        </p:blipFill>
        <p:spPr bwMode="auto">
          <a:xfrm>
            <a:off x="4724400" y="1295400"/>
            <a:ext cx="4038600" cy="2247900"/>
          </a:xfrm>
          <a:prstGeom prst="rect">
            <a:avLst/>
          </a:prstGeom>
          <a:noFill/>
        </p:spPr>
      </p:pic>
      <p:pic>
        <p:nvPicPr>
          <p:cNvPr id="6" name="Picture 4" descr="Ð¡Ð²ÑÑÐ»Ð¸Ð½Ð° Ð²ÑÐ´ Ruslana Yashkin."/>
          <p:cNvPicPr>
            <a:picLocks noChangeAspect="1" noChangeArrowheads="1"/>
          </p:cNvPicPr>
          <p:nvPr/>
        </p:nvPicPr>
        <p:blipFill>
          <a:blip r:embed="rId5"/>
          <a:srcRect t="10542"/>
          <a:stretch>
            <a:fillRect/>
          </a:stretch>
        </p:blipFill>
        <p:spPr bwMode="auto">
          <a:xfrm>
            <a:off x="381000" y="3962400"/>
            <a:ext cx="4382312" cy="2397125"/>
          </a:xfrm>
          <a:prstGeom prst="rect">
            <a:avLst/>
          </a:prstGeom>
          <a:noFill/>
        </p:spPr>
      </p:pic>
      <p:pic>
        <p:nvPicPr>
          <p:cNvPr id="7" name="Picture 2" descr="Ð¡Ð²ÑÑÐ»Ð¸Ð½Ð° Ð²ÑÐ´ Ruslana Yashkin."/>
          <p:cNvPicPr>
            <a:picLocks noChangeAspect="1" noChangeArrowheads="1"/>
          </p:cNvPicPr>
          <p:nvPr/>
        </p:nvPicPr>
        <p:blipFill>
          <a:blip r:embed="rId6"/>
          <a:srcRect r="6250" b="7500"/>
          <a:stretch>
            <a:fillRect/>
          </a:stretch>
        </p:blipFill>
        <p:spPr bwMode="auto">
          <a:xfrm>
            <a:off x="4800600" y="3657600"/>
            <a:ext cx="3810000" cy="2819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18434" name="Picture 2" descr="Ð¡Ð²ÑÑÐ»Ð¸Ð½Ð° Ð²ÑÐ´ Ruslana Yashkin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533400"/>
            <a:ext cx="3429000" cy="2571750"/>
          </a:xfrm>
          <a:prstGeom prst="rect">
            <a:avLst/>
          </a:prstGeom>
          <a:noFill/>
        </p:spPr>
      </p:pic>
      <p:pic>
        <p:nvPicPr>
          <p:cNvPr id="3" name="Picture 2" descr="Ð¡Ð²ÑÑÐ»Ð¸Ð½Ð° Ð²ÑÐ´ Ruslana Yashkin."/>
          <p:cNvPicPr>
            <a:picLocks noChangeAspect="1" noChangeArrowheads="1"/>
          </p:cNvPicPr>
          <p:nvPr/>
        </p:nvPicPr>
        <p:blipFill>
          <a:blip r:embed="rId4"/>
          <a:srcRect t="14706"/>
          <a:stretch>
            <a:fillRect/>
          </a:stretch>
        </p:blipFill>
        <p:spPr bwMode="auto">
          <a:xfrm>
            <a:off x="4419600" y="457200"/>
            <a:ext cx="4288219" cy="2743200"/>
          </a:xfrm>
          <a:prstGeom prst="rect">
            <a:avLst/>
          </a:prstGeom>
          <a:noFill/>
        </p:spPr>
      </p:pic>
      <p:pic>
        <p:nvPicPr>
          <p:cNvPr id="4" name="Picture 2" descr="Ð¡Ð²ÑÑÐ»Ð¸Ð½Ð° Ð²ÑÐ´ Ruslana Yashkin."/>
          <p:cNvPicPr>
            <a:picLocks noChangeAspect="1" noChangeArrowheads="1"/>
          </p:cNvPicPr>
          <p:nvPr/>
        </p:nvPicPr>
        <p:blipFill>
          <a:blip r:embed="rId5"/>
          <a:srcRect t="6977" r="12791"/>
          <a:stretch>
            <a:fillRect/>
          </a:stretch>
        </p:blipFill>
        <p:spPr bwMode="auto">
          <a:xfrm>
            <a:off x="381000" y="3276600"/>
            <a:ext cx="3810000" cy="3048001"/>
          </a:xfrm>
          <a:prstGeom prst="rect">
            <a:avLst/>
          </a:prstGeom>
          <a:noFill/>
        </p:spPr>
      </p:pic>
      <p:pic>
        <p:nvPicPr>
          <p:cNvPr id="5" name="Picture 2" descr="Ð¡Ð²ÑÑÐ»Ð¸Ð½Ð° Ð²ÑÐ´ Ruslana Yashkin."/>
          <p:cNvPicPr>
            <a:picLocks noChangeAspect="1" noChangeArrowheads="1"/>
          </p:cNvPicPr>
          <p:nvPr/>
        </p:nvPicPr>
        <p:blipFill>
          <a:blip r:embed="rId6"/>
          <a:srcRect t="14286"/>
          <a:stretch>
            <a:fillRect/>
          </a:stretch>
        </p:blipFill>
        <p:spPr bwMode="auto">
          <a:xfrm>
            <a:off x="4419600" y="3352800"/>
            <a:ext cx="4267199" cy="2743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Ð¡Ð²ÑÑÐ»Ð¸Ð½Ð° Ð²ÑÐ´ Ruslana Yashkin."/>
          <p:cNvPicPr>
            <a:picLocks noChangeAspect="1" noChangeArrowheads="1"/>
          </p:cNvPicPr>
          <p:nvPr/>
        </p:nvPicPr>
        <p:blipFill>
          <a:blip r:embed="rId3"/>
          <a:srcRect t="26471" r="5147"/>
          <a:stretch>
            <a:fillRect/>
          </a:stretch>
        </p:blipFill>
        <p:spPr bwMode="auto">
          <a:xfrm>
            <a:off x="685800" y="533400"/>
            <a:ext cx="4325112" cy="2514600"/>
          </a:xfrm>
          <a:prstGeom prst="rect">
            <a:avLst/>
          </a:prstGeom>
          <a:noFill/>
        </p:spPr>
      </p:pic>
      <p:pic>
        <p:nvPicPr>
          <p:cNvPr id="4" name="Picture 2" descr="https://scontent.fiev5-1.fna.fbcdn.net/v/t1.0-9/52453396_184425742531546_626919381011529728_n.jpg?_nc_cat=106&amp;_nc_ht=scontent.fiev5-1.fna&amp;oh=5aff8f84a55a74aab62af75ba1f27b12&amp;oe=5D14BF3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1600" y="533400"/>
            <a:ext cx="3556001" cy="2667001"/>
          </a:xfrm>
          <a:prstGeom prst="rect">
            <a:avLst/>
          </a:prstGeom>
          <a:noFill/>
        </p:spPr>
      </p:pic>
      <p:pic>
        <p:nvPicPr>
          <p:cNvPr id="5" name="Picture 6" descr="Ð¡Ð²ÑÑÐ»Ð¸Ð½Ð° Ð²ÑÐ´ Ruslana Yashkin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9600" y="3352800"/>
            <a:ext cx="4013200" cy="3009901"/>
          </a:xfrm>
          <a:prstGeom prst="rect">
            <a:avLst/>
          </a:prstGeom>
          <a:noFill/>
        </p:spPr>
      </p:pic>
      <p:pic>
        <p:nvPicPr>
          <p:cNvPr id="6" name="Picture 8" descr="Ð¡Ð²ÑÑÐ»Ð¸Ð½Ð° Ð²ÑÐ´ Ruslana Yashkin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24400" y="3276600"/>
            <a:ext cx="3886200" cy="2914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73162"/>
          </a:xfrm>
        </p:spPr>
        <p:txBody>
          <a:bodyPr>
            <a:normAutofit fontScale="90000"/>
          </a:bodyPr>
          <a:lstStyle/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Конференція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“Походження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та розвиток української мови і її значення в житті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людини”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br>
              <a:rPr lang="uk-UA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Вчитель: 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Кучерук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С.П., 10-А клас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Ð¡Ð²ÑÑÐ»Ð¸Ð½Ð° Ð²ÑÐ´ Ð¡Ð²ÑÑÐ»Ð°Ð½Ð¸ ÐÑÑÐµÑÑÐº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8200" y="1524000"/>
            <a:ext cx="3124200" cy="2343151"/>
          </a:xfrm>
          <a:prstGeom prst="rect">
            <a:avLst/>
          </a:prstGeom>
          <a:noFill/>
        </p:spPr>
      </p:pic>
      <p:pic>
        <p:nvPicPr>
          <p:cNvPr id="5" name="Picture 4" descr="Ð¡Ð²ÑÑÐ»Ð¸Ð½Ð° Ð²ÑÐ´ Ð¡Ð²ÑÑÐ»Ð°Ð½Ð¸ ÐÑÑÐµÑÑÐº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0600" y="1447800"/>
            <a:ext cx="3276600" cy="2457450"/>
          </a:xfrm>
          <a:prstGeom prst="rect">
            <a:avLst/>
          </a:prstGeom>
          <a:noFill/>
        </p:spPr>
      </p:pic>
      <p:pic>
        <p:nvPicPr>
          <p:cNvPr id="6" name="Picture 6" descr="Ð¡Ð²ÑÑÐ»Ð¸Ð½Ð° Ð²ÑÐ´ Ð¡Ð²ÑÑÐ»Ð°Ð½Ð¸ ÐÑÑÐµÑÑÐº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" y="3962400"/>
            <a:ext cx="3352800" cy="2514600"/>
          </a:xfrm>
          <a:prstGeom prst="rect">
            <a:avLst/>
          </a:prstGeom>
          <a:noFill/>
        </p:spPr>
      </p:pic>
      <p:pic>
        <p:nvPicPr>
          <p:cNvPr id="7" name="Picture 8" descr="Ð¡Ð²ÑÑÐ»Ð¸Ð½Ð° Ð²ÑÐ´ Ð¡Ð²ÑÑÐ»Ð°Ð½Ð¸ ÐÑÑÐµÑÑÐº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24400" y="3962400"/>
            <a:ext cx="3327400" cy="24955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>
            <a:normAutofit/>
          </a:bodyPr>
          <a:lstStyle/>
          <a:p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Тиждень математики, фізики </a:t>
            </a:r>
            <a:endParaRPr lang="uk-UA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02" name="Picture 2" descr="Ð¡Ð²ÑÑÐ»Ð¸Ð½Ð° Ð²ÑÐ´ ÐÐ°Ð»Ð¸Ð½Ð¸ ÐÐ°Ð¼Ð¿ÑÑÐºÐ¾ ÐÐ¾ÑÑÐ±Ð¸Ð½ÑÑÐºÐ¾Ñ."/>
          <p:cNvPicPr>
            <a:picLocks noChangeAspect="1" noChangeArrowheads="1"/>
          </p:cNvPicPr>
          <p:nvPr/>
        </p:nvPicPr>
        <p:blipFill>
          <a:blip r:embed="rId3"/>
          <a:srcRect r="10000"/>
          <a:stretch>
            <a:fillRect/>
          </a:stretch>
        </p:blipFill>
        <p:spPr bwMode="auto">
          <a:xfrm>
            <a:off x="304800" y="1066800"/>
            <a:ext cx="4038600" cy="2524126"/>
          </a:xfrm>
          <a:prstGeom prst="rect">
            <a:avLst/>
          </a:prstGeom>
          <a:noFill/>
        </p:spPr>
      </p:pic>
      <p:pic>
        <p:nvPicPr>
          <p:cNvPr id="102404" name="Picture 4" descr="Ð¡Ð²ÑÑÐ»Ð¸Ð½Ð° Ð²ÑÐ´ Volodymyr Pokhonskyy."/>
          <p:cNvPicPr>
            <a:picLocks noChangeAspect="1" noChangeArrowheads="1"/>
          </p:cNvPicPr>
          <p:nvPr/>
        </p:nvPicPr>
        <p:blipFill>
          <a:blip r:embed="rId4"/>
          <a:srcRect t="23333"/>
          <a:stretch>
            <a:fillRect/>
          </a:stretch>
        </p:blipFill>
        <p:spPr bwMode="auto">
          <a:xfrm>
            <a:off x="4495800" y="1066800"/>
            <a:ext cx="4240696" cy="2438401"/>
          </a:xfrm>
          <a:prstGeom prst="rect">
            <a:avLst/>
          </a:prstGeom>
          <a:noFill/>
        </p:spPr>
      </p:pic>
      <p:pic>
        <p:nvPicPr>
          <p:cNvPr id="102406" name="Picture 6" descr="Ð¡Ð²ÑÑÐ»Ð¸Ð½Ð° Ð²ÑÐ´ Volodymyr Pokhonskyy."/>
          <p:cNvPicPr>
            <a:picLocks noChangeAspect="1" noChangeArrowheads="1"/>
          </p:cNvPicPr>
          <p:nvPr/>
        </p:nvPicPr>
        <p:blipFill>
          <a:blip r:embed="rId5"/>
          <a:srcRect t="17241"/>
          <a:stretch>
            <a:fillRect/>
          </a:stretch>
        </p:blipFill>
        <p:spPr bwMode="auto">
          <a:xfrm>
            <a:off x="228600" y="3810000"/>
            <a:ext cx="4419600" cy="2743201"/>
          </a:xfrm>
          <a:prstGeom prst="rect">
            <a:avLst/>
          </a:prstGeom>
          <a:noFill/>
        </p:spPr>
      </p:pic>
      <p:pic>
        <p:nvPicPr>
          <p:cNvPr id="102408" name="Picture 8" descr="Ð¡Ð²ÑÑÐ»Ð¸Ð½Ð° Ð²ÑÐ´ Volodymyr Pokhonskyy."/>
          <p:cNvPicPr>
            <a:picLocks noChangeAspect="1" noChangeArrowheads="1"/>
          </p:cNvPicPr>
          <p:nvPr/>
        </p:nvPicPr>
        <p:blipFill>
          <a:blip r:embed="rId6"/>
          <a:srcRect t="36363" r="14444"/>
          <a:stretch>
            <a:fillRect/>
          </a:stretch>
        </p:blipFill>
        <p:spPr bwMode="auto">
          <a:xfrm>
            <a:off x="5181600" y="3505200"/>
            <a:ext cx="3227070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763000" cy="1020762"/>
          </a:xfrm>
        </p:spPr>
        <p:txBody>
          <a:bodyPr>
            <a:normAutofit/>
          </a:bodyPr>
          <a:lstStyle/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14 лютого </a:t>
            </a:r>
            <a:br>
              <a:rPr lang="uk-UA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Святковий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концерт до дня Валентина та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Стрітення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Секелик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І.І.,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Дмитришин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О.В.,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учнівський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парламент) </a:t>
            </a:r>
            <a:r>
              <a:rPr lang="ru-RU" sz="2000" b="1" dirty="0" smtClean="0"/>
              <a:t> </a:t>
            </a:r>
            <a:endParaRPr lang="uk-UA" sz="2000" b="1" dirty="0"/>
          </a:p>
        </p:txBody>
      </p:sp>
      <p:pic>
        <p:nvPicPr>
          <p:cNvPr id="67586" name="Picture 2" descr="Ð¡Ð²ÑÑÐ»Ð¸Ð½Ð° Ð²ÑÐ´ Iryna Gotsiak."/>
          <p:cNvPicPr>
            <a:picLocks noChangeAspect="1" noChangeArrowheads="1"/>
          </p:cNvPicPr>
          <p:nvPr/>
        </p:nvPicPr>
        <p:blipFill>
          <a:blip r:embed="rId3"/>
          <a:srcRect b="16244"/>
          <a:stretch>
            <a:fillRect/>
          </a:stretch>
        </p:blipFill>
        <p:spPr bwMode="auto">
          <a:xfrm>
            <a:off x="228600" y="1371600"/>
            <a:ext cx="5301674" cy="2733676"/>
          </a:xfrm>
          <a:prstGeom prst="rect">
            <a:avLst/>
          </a:prstGeom>
          <a:noFill/>
        </p:spPr>
      </p:pic>
      <p:pic>
        <p:nvPicPr>
          <p:cNvPr id="67588" name="Picture 4" descr="Ð¡Ð²ÑÑÐ»Ð¸Ð½Ð° Ð²ÑÐ´ Iryna Gotsiak."/>
          <p:cNvPicPr>
            <a:picLocks noChangeAspect="1" noChangeArrowheads="1"/>
          </p:cNvPicPr>
          <p:nvPr/>
        </p:nvPicPr>
        <p:blipFill>
          <a:blip r:embed="rId4"/>
          <a:srcRect t="14167" b="12500"/>
          <a:stretch>
            <a:fillRect/>
          </a:stretch>
        </p:blipFill>
        <p:spPr bwMode="auto">
          <a:xfrm>
            <a:off x="5867399" y="1371600"/>
            <a:ext cx="2819401" cy="2756748"/>
          </a:xfrm>
          <a:prstGeom prst="rect">
            <a:avLst/>
          </a:prstGeom>
          <a:noFill/>
        </p:spPr>
      </p:pic>
      <p:pic>
        <p:nvPicPr>
          <p:cNvPr id="67590" name="Picture 6" descr="Ð¡Ð²ÑÑÐ»Ð¸Ð½Ð° Ð²ÑÐ´ Iryna Gotsiak."/>
          <p:cNvPicPr>
            <a:picLocks noChangeAspect="1" noChangeArrowheads="1"/>
          </p:cNvPicPr>
          <p:nvPr/>
        </p:nvPicPr>
        <p:blipFill>
          <a:blip r:embed="rId5"/>
          <a:srcRect t="9259" b="11111"/>
          <a:stretch>
            <a:fillRect/>
          </a:stretch>
        </p:blipFill>
        <p:spPr bwMode="auto">
          <a:xfrm>
            <a:off x="533400" y="4191000"/>
            <a:ext cx="3886200" cy="2320924"/>
          </a:xfrm>
          <a:prstGeom prst="rect">
            <a:avLst/>
          </a:prstGeom>
          <a:noFill/>
        </p:spPr>
      </p:pic>
      <p:pic>
        <p:nvPicPr>
          <p:cNvPr id="67592" name="Picture 8" descr="Ð¡Ð²ÑÑÐ»Ð¸Ð½Ð° Ð²ÑÐ´ Iryna Gotsiak."/>
          <p:cNvPicPr>
            <a:picLocks noChangeAspect="1" noChangeArrowheads="1"/>
          </p:cNvPicPr>
          <p:nvPr/>
        </p:nvPicPr>
        <p:blipFill>
          <a:blip r:embed="rId6"/>
          <a:srcRect l="30000" t="36667" r="26667" b="39167"/>
          <a:stretch>
            <a:fillRect/>
          </a:stretch>
        </p:blipFill>
        <p:spPr bwMode="auto">
          <a:xfrm>
            <a:off x="5410200" y="4173415"/>
            <a:ext cx="3200400" cy="237978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21 лютого концерт-реквієм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Відповідальні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Дмитришин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О.В.,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Секелик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І.І.)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Героїв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країна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- моя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Україна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…»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Ð¡Ð²ÑÑÐ»Ð¸Ð½Ð° Ð²ÑÐ´ ÐÐ½Ð¶ÐµÐ»Ð¸ ÐÑÐ¿ÑÑÐºÐ¾Ñ."/>
          <p:cNvPicPr>
            <a:picLocks noChangeAspect="1" noChangeArrowheads="1"/>
          </p:cNvPicPr>
          <p:nvPr/>
        </p:nvPicPr>
        <p:blipFill>
          <a:blip r:embed="rId3"/>
          <a:srcRect l="16667" r="34167" b="22829"/>
          <a:stretch>
            <a:fillRect/>
          </a:stretch>
        </p:blipFill>
        <p:spPr bwMode="auto">
          <a:xfrm>
            <a:off x="5410200" y="1524000"/>
            <a:ext cx="3200400" cy="2438400"/>
          </a:xfrm>
          <a:prstGeom prst="rect">
            <a:avLst/>
          </a:prstGeom>
          <a:noFill/>
        </p:spPr>
      </p:pic>
      <p:pic>
        <p:nvPicPr>
          <p:cNvPr id="7" name="Picture 6" descr="Ð¡Ð²ÑÑÐ»Ð¸Ð½Ð° Ð²ÑÐ´ ÐÐ½Ð¶ÐµÐ»Ð¸ ÐÑÐ¿ÑÑÐºÐ¾Ñ."/>
          <p:cNvPicPr>
            <a:picLocks noChangeAspect="1" noChangeArrowheads="1"/>
          </p:cNvPicPr>
          <p:nvPr/>
        </p:nvPicPr>
        <p:blipFill>
          <a:blip r:embed="rId4"/>
          <a:srcRect l="12500" r="16667"/>
          <a:stretch>
            <a:fillRect/>
          </a:stretch>
        </p:blipFill>
        <p:spPr bwMode="auto">
          <a:xfrm>
            <a:off x="4876800" y="4191000"/>
            <a:ext cx="3505200" cy="2402094"/>
          </a:xfrm>
          <a:prstGeom prst="rect">
            <a:avLst/>
          </a:prstGeom>
          <a:noFill/>
        </p:spPr>
      </p:pic>
      <p:pic>
        <p:nvPicPr>
          <p:cNvPr id="44034" name="Picture 2" descr="Ð¡Ð²ÑÑÐ»Ð¸Ð½Ð° Ð²ÑÐ´ Iryna Gotsiak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38200" y="4191000"/>
            <a:ext cx="3505200" cy="2322196"/>
          </a:xfrm>
          <a:prstGeom prst="rect">
            <a:avLst/>
          </a:prstGeom>
          <a:noFill/>
        </p:spPr>
      </p:pic>
      <p:pic>
        <p:nvPicPr>
          <p:cNvPr id="44036" name="Picture 4" descr="Ð¡Ð²ÑÑÐ»Ð¸Ð½Ð° Ð²ÑÐ´ Iryna Gotsiak."/>
          <p:cNvPicPr>
            <a:picLocks noChangeAspect="1" noChangeArrowheads="1"/>
          </p:cNvPicPr>
          <p:nvPr/>
        </p:nvPicPr>
        <p:blipFill>
          <a:blip r:embed="rId6"/>
          <a:srcRect l="15833" t="25555" r="14167" b="27778"/>
          <a:stretch>
            <a:fillRect/>
          </a:stretch>
        </p:blipFill>
        <p:spPr bwMode="auto">
          <a:xfrm>
            <a:off x="304800" y="1676400"/>
            <a:ext cx="4724400" cy="2362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День цивільного захисту (</a:t>
            </a:r>
            <a:r>
              <a:rPr lang="uk-UA" sz="3600" b="1" dirty="0" err="1" smtClean="0">
                <a:latin typeface="Times New Roman" pitchFamily="18" charset="0"/>
                <a:cs typeface="Times New Roman" pitchFamily="18" charset="0"/>
              </a:rPr>
              <a:t>Секелик</a:t>
            </a:r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 Н.Д.)</a:t>
            </a:r>
            <a:endParaRPr lang="uk-UA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8002" name="Picture 2" descr="Ð¡Ð²ÑÑÐ»Ð¸Ð½Ð° Ð²ÑÐ´ ÐÐµÑÑ ÐÐµÐ¿ÐºÐ¾."/>
          <p:cNvPicPr>
            <a:picLocks noChangeAspect="1" noChangeArrowheads="1"/>
          </p:cNvPicPr>
          <p:nvPr/>
        </p:nvPicPr>
        <p:blipFill>
          <a:blip r:embed="rId3"/>
          <a:srcRect t="21288" b="33333"/>
          <a:stretch>
            <a:fillRect/>
          </a:stretch>
        </p:blipFill>
        <p:spPr bwMode="auto">
          <a:xfrm>
            <a:off x="304800" y="1371600"/>
            <a:ext cx="3124200" cy="2515727"/>
          </a:xfrm>
          <a:prstGeom prst="rect">
            <a:avLst/>
          </a:prstGeom>
          <a:noFill/>
        </p:spPr>
      </p:pic>
      <p:pic>
        <p:nvPicPr>
          <p:cNvPr id="128004" name="Picture 4" descr="Ð¡Ð²ÑÑÐ»Ð¸Ð½Ð° Ð²ÑÐ´ ÐÐµÑÑ ÐÐµÐ¿ÐºÐ¾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38600" y="1295400"/>
            <a:ext cx="4546648" cy="2562226"/>
          </a:xfrm>
          <a:prstGeom prst="rect">
            <a:avLst/>
          </a:prstGeom>
          <a:noFill/>
        </p:spPr>
      </p:pic>
      <p:pic>
        <p:nvPicPr>
          <p:cNvPr id="128006" name="Picture 6" descr="Ð¡Ð²ÑÑÐ»Ð¸Ð½Ð° Ð²ÑÐ´ ÐÐµÑÑ ÐÐµÐ¿ÐºÐ¾."/>
          <p:cNvPicPr>
            <a:picLocks noChangeAspect="1" noChangeArrowheads="1"/>
          </p:cNvPicPr>
          <p:nvPr/>
        </p:nvPicPr>
        <p:blipFill>
          <a:blip r:embed="rId5"/>
          <a:srcRect t="26229"/>
          <a:stretch>
            <a:fillRect/>
          </a:stretch>
        </p:blipFill>
        <p:spPr bwMode="auto">
          <a:xfrm>
            <a:off x="1371600" y="4038600"/>
            <a:ext cx="6415216" cy="266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0" y="304799"/>
          <a:ext cx="9144000" cy="62553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2200"/>
                <a:gridCol w="2196758"/>
                <a:gridCol w="775042"/>
              </a:tblGrid>
              <a:tr h="8132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День писемності, свято «Рідне слово» (09.11)</a:t>
                      </a:r>
                      <a:endParaRPr lang="uk-UA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>
                          <a:latin typeface="Times New Roman"/>
                          <a:ea typeface="Times New Roman"/>
                          <a:cs typeface="Times New Roman"/>
                        </a:rPr>
                        <a:t>Яшкін Р.М.</a:t>
                      </a:r>
                      <a:endParaRPr lang="uk-UA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>
                          <a:latin typeface="Times New Roman"/>
                          <a:ea typeface="Times New Roman"/>
                          <a:cs typeface="Times New Roman"/>
                        </a:rPr>
                        <a:t>7-В</a:t>
                      </a:r>
                      <a:endParaRPr lang="uk-UA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1542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Родинне свято «Традиції моєї родини» (14.12)</a:t>
                      </a:r>
                      <a:endParaRPr lang="uk-UA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 err="1">
                          <a:latin typeface="Times New Roman"/>
                          <a:ea typeface="Times New Roman"/>
                          <a:cs typeface="Times New Roman"/>
                        </a:rPr>
                        <a:t>Яшкін</a:t>
                      </a: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 Р.М.</a:t>
                      </a:r>
                      <a:endParaRPr lang="uk-UA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7-В</a:t>
                      </a:r>
                      <a:endParaRPr lang="uk-UA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132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До 80 – річчя з дня народження Ігоря </a:t>
                      </a:r>
                      <a:r>
                        <a:rPr lang="uk-UA" sz="2400" dirty="0" err="1">
                          <a:latin typeface="Times New Roman"/>
                          <a:ea typeface="Times New Roman"/>
                          <a:cs typeface="Times New Roman"/>
                        </a:rPr>
                        <a:t>Герети</a:t>
                      </a: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 «Велет духу» </a:t>
                      </a:r>
                      <a:endParaRPr lang="uk-UA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>
                          <a:latin typeface="Times New Roman"/>
                          <a:ea typeface="Times New Roman"/>
                          <a:cs typeface="Times New Roman"/>
                        </a:rPr>
                        <a:t>Яворська О.М.</a:t>
                      </a:r>
                      <a:endParaRPr lang="uk-UA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11-А</a:t>
                      </a:r>
                      <a:endParaRPr lang="uk-UA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132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Година пам’яті «</a:t>
                      </a:r>
                      <a:r>
                        <a:rPr lang="uk-UA" sz="2400" dirty="0" err="1">
                          <a:latin typeface="Times New Roman"/>
                          <a:ea typeface="Times New Roman"/>
                          <a:cs typeface="Times New Roman"/>
                        </a:rPr>
                        <a:t>Непогасла</a:t>
                      </a: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 зірка І.</a:t>
                      </a:r>
                      <a:r>
                        <a:rPr lang="uk-UA" sz="2400" dirty="0" err="1">
                          <a:latin typeface="Times New Roman"/>
                          <a:ea typeface="Times New Roman"/>
                          <a:cs typeface="Times New Roman"/>
                        </a:rPr>
                        <a:t>Герети</a:t>
                      </a: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» (До 80 річчя відомого митця) </a:t>
                      </a:r>
                      <a:endParaRPr lang="uk-UA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 err="1">
                          <a:latin typeface="Times New Roman"/>
                          <a:ea typeface="Times New Roman"/>
                          <a:cs typeface="Times New Roman"/>
                        </a:rPr>
                        <a:t>Кучерук</a:t>
                      </a: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 С.П.</a:t>
                      </a:r>
                      <a:endParaRPr lang="uk-UA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8-Б</a:t>
                      </a:r>
                      <a:endParaRPr lang="uk-UA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132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Конкурс віршів про зиму, Різдво, Святого Миколая</a:t>
                      </a:r>
                      <a:endParaRPr lang="uk-UA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Кулик О.І.</a:t>
                      </a:r>
                      <a:endParaRPr lang="uk-UA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1-Б</a:t>
                      </a:r>
                      <a:endParaRPr lang="uk-UA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5123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Бібліотека – дім твоїх друзів (18.10)</a:t>
                      </a:r>
                      <a:endParaRPr lang="uk-UA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 err="1">
                          <a:latin typeface="Times New Roman"/>
                          <a:ea typeface="Times New Roman"/>
                          <a:cs typeface="Times New Roman"/>
                        </a:rPr>
                        <a:t>Шанайда</a:t>
                      </a: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 О.І.</a:t>
                      </a:r>
                      <a:endParaRPr lang="uk-UA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2-В</a:t>
                      </a:r>
                      <a:endParaRPr lang="uk-UA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1325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«</a:t>
                      </a:r>
                      <a:r>
                        <a:rPr lang="en-US" sz="2400" dirty="0">
                          <a:latin typeface="Times New Roman"/>
                          <a:ea typeface="Times New Roman"/>
                          <a:cs typeface="Times New Roman"/>
                        </a:rPr>
                        <a:t>Autumn talent show</a:t>
                      </a: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» (відкрите шоу талантів англійською мовою)</a:t>
                      </a:r>
                      <a:endParaRPr lang="uk-UA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 err="1">
                          <a:latin typeface="Times New Roman"/>
                          <a:ea typeface="Times New Roman"/>
                          <a:cs typeface="Times New Roman"/>
                        </a:rPr>
                        <a:t>Лепко</a:t>
                      </a: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 Л.Б.</a:t>
                      </a:r>
                      <a:endParaRPr lang="uk-UA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1154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Родинне свято </a:t>
                      </a:r>
                      <a:r>
                        <a:rPr lang="uk-UA" sz="24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“Андріївські</a:t>
                      </a:r>
                      <a:r>
                        <a:rPr lang="uk-UA" sz="2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uk-UA" sz="24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вечорниці”</a:t>
                      </a:r>
                      <a:endParaRPr lang="uk-UA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Янусь</a:t>
                      </a:r>
                      <a:r>
                        <a:rPr lang="uk-UA" sz="2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С.В., Кузнєцова</a:t>
                      </a:r>
                      <a:r>
                        <a:rPr lang="uk-UA" sz="24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Н.В.</a:t>
                      </a:r>
                      <a:endParaRPr lang="uk-UA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4-А</a:t>
                      </a:r>
                      <a:endParaRPr lang="uk-UA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630362"/>
          </a:xfrm>
        </p:spPr>
        <p:txBody>
          <a:bodyPr>
            <a:normAutofit fontScale="90000"/>
          </a:bodyPr>
          <a:lstStyle/>
          <a:p>
            <a:r>
              <a:rPr lang="uk-UA" sz="2200" b="1" dirty="0" smtClean="0">
                <a:latin typeface="Times New Roman" pitchFamily="18" charset="0"/>
                <a:cs typeface="Times New Roman" pitchFamily="18" charset="0"/>
              </a:rPr>
              <a:t>21 березня учні та вчителі у </a:t>
            </a:r>
            <a:r>
              <a:rPr lang="uk-UA" sz="2200" b="1" dirty="0" err="1" smtClean="0">
                <a:latin typeface="Times New Roman" pitchFamily="18" charset="0"/>
                <a:cs typeface="Times New Roman" pitchFamily="18" charset="0"/>
              </a:rPr>
              <a:t>флешмобі</a:t>
            </a:r>
            <a:r>
              <a:rPr lang="uk-UA" sz="2200" b="1" dirty="0" smtClean="0">
                <a:latin typeface="Times New Roman" pitchFamily="18" charset="0"/>
                <a:cs typeface="Times New Roman" pitchFamily="18" charset="0"/>
              </a:rPr>
              <a:t> різнобарвних шкарпеток підтримали День людей із синдромом </a:t>
            </a:r>
            <a:r>
              <a:rPr lang="uk-UA" sz="2200" b="1" dirty="0" err="1" smtClean="0">
                <a:latin typeface="Times New Roman" pitchFamily="18" charset="0"/>
                <a:cs typeface="Times New Roman" pitchFamily="18" charset="0"/>
              </a:rPr>
              <a:t>Дауна</a:t>
            </a:r>
            <a:r>
              <a:rPr lang="uk-UA" sz="2200" b="1" dirty="0" smtClean="0">
                <a:latin typeface="Times New Roman" pitchFamily="18" charset="0"/>
                <a:cs typeface="Times New Roman" pitchFamily="18" charset="0"/>
              </a:rPr>
              <a:t>. А ще придбали шкарпетки, виторг від яких піде на благодійність.</a:t>
            </a:r>
            <a:br>
              <a:rPr lang="uk-UA" sz="22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2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sz="2200" b="1" dirty="0" err="1" smtClean="0">
                <a:latin typeface="Times New Roman" pitchFamily="18" charset="0"/>
                <a:cs typeface="Times New Roman" pitchFamily="18" charset="0"/>
              </a:rPr>
              <a:t>Дмитришин</a:t>
            </a:r>
            <a:r>
              <a:rPr lang="uk-UA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b="1" dirty="0" smtClean="0">
                <a:latin typeface="Times New Roman" pitchFamily="18" charset="0"/>
                <a:cs typeface="Times New Roman" pitchFamily="18" charset="0"/>
              </a:rPr>
              <a:t>О.В., Домбровська Н.М.)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pic>
        <p:nvPicPr>
          <p:cNvPr id="4" name="Picture 2" descr="Ð¡Ð²ÑÑÐ»Ð¸Ð½Ð° Ð²ÑÐ´ ÐÐ½Ð¶ÐµÐ»Ð¸ ÐÑÐ¿ÑÑÐºÐ¾Ñ."/>
          <p:cNvPicPr>
            <a:picLocks noChangeAspect="1" noChangeArrowheads="1"/>
          </p:cNvPicPr>
          <p:nvPr/>
        </p:nvPicPr>
        <p:blipFill>
          <a:blip r:embed="rId3"/>
          <a:srcRect r="9110"/>
          <a:stretch>
            <a:fillRect/>
          </a:stretch>
        </p:blipFill>
        <p:spPr bwMode="auto">
          <a:xfrm>
            <a:off x="228600" y="1447800"/>
            <a:ext cx="4191000" cy="2247900"/>
          </a:xfrm>
          <a:prstGeom prst="rect">
            <a:avLst/>
          </a:prstGeom>
          <a:noFill/>
        </p:spPr>
      </p:pic>
      <p:pic>
        <p:nvPicPr>
          <p:cNvPr id="5" name="Picture 4" descr="Ð¡Ð²ÑÑÐ»Ð¸Ð½Ð° Ð²ÑÐ´ ÐÐ½Ð¶ÐµÐ»Ð¸ ÐÑÐ¿ÑÑÐºÐ¾Ñ."/>
          <p:cNvPicPr>
            <a:picLocks noChangeAspect="1" noChangeArrowheads="1"/>
          </p:cNvPicPr>
          <p:nvPr/>
        </p:nvPicPr>
        <p:blipFill>
          <a:blip r:embed="rId4"/>
          <a:srcRect l="18107" r="10857"/>
          <a:stretch>
            <a:fillRect/>
          </a:stretch>
        </p:blipFill>
        <p:spPr bwMode="auto">
          <a:xfrm>
            <a:off x="457200" y="3810000"/>
            <a:ext cx="3886200" cy="2667000"/>
          </a:xfrm>
          <a:prstGeom prst="rect">
            <a:avLst/>
          </a:prstGeom>
          <a:noFill/>
        </p:spPr>
      </p:pic>
      <p:pic>
        <p:nvPicPr>
          <p:cNvPr id="6" name="Picture 8" descr="Ð¡Ð²ÑÑÐ»Ð¸Ð½Ð° Ð²ÑÐ´ ÐÐºÑÐ°Ð½Ð¸ ÐÐ¼Ð¸ÑÑÐ¸ÑÐ¸Ð½."/>
          <p:cNvPicPr>
            <a:picLocks noChangeAspect="1" noChangeArrowheads="1"/>
          </p:cNvPicPr>
          <p:nvPr/>
        </p:nvPicPr>
        <p:blipFill>
          <a:blip r:embed="rId5"/>
          <a:srcRect t="6849"/>
          <a:stretch>
            <a:fillRect/>
          </a:stretch>
        </p:blipFill>
        <p:spPr bwMode="auto">
          <a:xfrm>
            <a:off x="4648200" y="1447800"/>
            <a:ext cx="4171950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29698" name="Picture 2" descr="Ð¡Ð²ÑÑÐ»Ð¸Ð½Ð° Ð²ÑÐ´ ÐÐºÑÐ°Ð½Ð¸ ÐÐ¼Ð¸ÑÑÐ¸ÑÐ¸Ð½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533400"/>
            <a:ext cx="2849880" cy="5181600"/>
          </a:xfrm>
          <a:prstGeom prst="rect">
            <a:avLst/>
          </a:prstGeom>
          <a:noFill/>
        </p:spPr>
      </p:pic>
      <p:pic>
        <p:nvPicPr>
          <p:cNvPr id="4" name="Picture 6" descr="Ð¡Ð²ÑÑÐ»Ð¸Ð½Ð° Ð²ÑÐ´ ÐÐºÑÐ°Ð½Ð¸ ÐÐ¼Ð¸ÑÑÐ¸ÑÐ¸Ð½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3505200"/>
            <a:ext cx="3185025" cy="3124200"/>
          </a:xfrm>
          <a:prstGeom prst="rect">
            <a:avLst/>
          </a:prstGeom>
          <a:noFill/>
        </p:spPr>
      </p:pic>
      <p:pic>
        <p:nvPicPr>
          <p:cNvPr id="3" name="Picture 2" descr="Ð¡Ð²ÑÑÐ»Ð¸Ð½Ð° Ð²ÑÐ´ ÐÐºÑÐ°Ð½Ð¸ ÐÐ¼Ð¸ÑÑÐ¸ÑÐ¸Ð½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43400" y="228600"/>
            <a:ext cx="4114800" cy="30861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Флеш </a:t>
            </a:r>
            <a:r>
              <a:rPr lang="uk-UA" sz="3200" b="1" dirty="0" err="1" smtClean="0">
                <a:latin typeface="Times New Roman" pitchFamily="18" charset="0"/>
                <a:cs typeface="Times New Roman" pitchFamily="18" charset="0"/>
              </a:rPr>
              <a:t>моб</a:t>
            </a: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b="1" dirty="0" err="1" smtClean="0">
                <a:latin typeface="Times New Roman" pitchFamily="18" charset="0"/>
                <a:cs typeface="Times New Roman" pitchFamily="18" charset="0"/>
              </a:rPr>
              <a:t>“Палітра</a:t>
            </a: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b="1" dirty="0" err="1" smtClean="0">
                <a:latin typeface="Times New Roman" pitchFamily="18" charset="0"/>
                <a:cs typeface="Times New Roman" pitchFamily="18" charset="0"/>
              </a:rPr>
              <a:t>кольорів”</a:t>
            </a: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uk-UA" sz="3200" b="1" dirty="0" err="1" smtClean="0">
                <a:latin typeface="Times New Roman" pitchFamily="18" charset="0"/>
                <a:cs typeface="Times New Roman" pitchFamily="18" charset="0"/>
              </a:rPr>
              <a:t>“Ми</a:t>
            </a:r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 любимо </a:t>
            </a:r>
            <a:r>
              <a:rPr lang="uk-UA" sz="3200" b="1" dirty="0" err="1" smtClean="0">
                <a:latin typeface="Times New Roman" pitchFamily="18" charset="0"/>
                <a:cs typeface="Times New Roman" pitchFamily="18" charset="0"/>
              </a:rPr>
              <a:t>Україну”</a:t>
            </a:r>
            <a:endParaRPr lang="uk-UA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2" name="Picture 2" descr="Ð¡Ð²ÑÑÐ»Ð¸Ð½Ð° Ð²ÑÐ´ Nata Oros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3962400"/>
            <a:ext cx="4419600" cy="2486025"/>
          </a:xfrm>
          <a:prstGeom prst="rect">
            <a:avLst/>
          </a:prstGeom>
          <a:noFill/>
        </p:spPr>
      </p:pic>
      <p:pic>
        <p:nvPicPr>
          <p:cNvPr id="46084" name="Picture 4" descr="Ð¡Ð²ÑÑÐ»Ð¸Ð½Ð° Ð²ÑÐ´ Nata Oros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1295400"/>
            <a:ext cx="4258732" cy="2395537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l="9736" t="18174" b="11724"/>
          <a:stretch>
            <a:fillRect/>
          </a:stretch>
        </p:blipFill>
        <p:spPr bwMode="auto">
          <a:xfrm>
            <a:off x="4953000" y="1349621"/>
            <a:ext cx="3962400" cy="2307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 l="7789" t="18174" b="6532"/>
          <a:stretch>
            <a:fillRect/>
          </a:stretch>
        </p:blipFill>
        <p:spPr bwMode="auto">
          <a:xfrm>
            <a:off x="228600" y="3886200"/>
            <a:ext cx="4191000" cy="2566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47106" name="Picture 2" descr="Ð¡Ð²ÑÑÐ»Ð¸Ð½Ð° Ð²ÑÐ´ Olga Stasyshyn."/>
          <p:cNvPicPr>
            <a:picLocks noChangeAspect="1" noChangeArrowheads="1"/>
          </p:cNvPicPr>
          <p:nvPr/>
        </p:nvPicPr>
        <p:blipFill>
          <a:blip r:embed="rId3"/>
          <a:srcRect l="11090" t="8304"/>
          <a:stretch>
            <a:fillRect/>
          </a:stretch>
        </p:blipFill>
        <p:spPr bwMode="auto">
          <a:xfrm>
            <a:off x="609600" y="304800"/>
            <a:ext cx="3665447" cy="2524126"/>
          </a:xfrm>
          <a:prstGeom prst="rect">
            <a:avLst/>
          </a:prstGeom>
          <a:noFill/>
        </p:spPr>
      </p:pic>
      <p:pic>
        <p:nvPicPr>
          <p:cNvPr id="47108" name="Picture 4" descr="Ð¡Ð²ÑÑÐ»Ð¸Ð½Ð° Ð²ÑÐ´ Olga Fundyga."/>
          <p:cNvPicPr>
            <a:picLocks noChangeAspect="1" noChangeArrowheads="1"/>
          </p:cNvPicPr>
          <p:nvPr/>
        </p:nvPicPr>
        <p:blipFill>
          <a:blip r:embed="rId4"/>
          <a:srcRect l="5479" t="30594" r="8219"/>
          <a:stretch>
            <a:fillRect/>
          </a:stretch>
        </p:blipFill>
        <p:spPr bwMode="auto">
          <a:xfrm>
            <a:off x="4648200" y="304800"/>
            <a:ext cx="4213058" cy="2541210"/>
          </a:xfrm>
          <a:prstGeom prst="rect">
            <a:avLst/>
          </a:prstGeom>
          <a:noFill/>
        </p:spPr>
      </p:pic>
      <p:pic>
        <p:nvPicPr>
          <p:cNvPr id="47110" name="Picture 6" descr="Ð¡Ð²ÑÑÐ»Ð¸Ð½Ð° Ð²ÑÐ´ ÐÐºÑÐ°Ð½Ð¸ Ð§Ð¼Ð¸Ð»ÐµÐ½ÐºÐ¾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429000"/>
            <a:ext cx="5080001" cy="2857501"/>
          </a:xfrm>
          <a:prstGeom prst="rect">
            <a:avLst/>
          </a:prstGeom>
          <a:noFill/>
        </p:spPr>
      </p:pic>
      <p:pic>
        <p:nvPicPr>
          <p:cNvPr id="47112" name="Picture 8" descr="Ð¡Ð²ÑÑÐ»Ð¸Ð½Ð° Ð²ÑÐ´ Nata Oros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81600" y="2895600"/>
            <a:ext cx="3733800" cy="36715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48132" name="Picture 4" descr="Ð¡Ð²ÑÑÐ»Ð¸Ð½Ð° Ð²ÑÐ´ Nata Oros."/>
          <p:cNvPicPr>
            <a:picLocks noChangeAspect="1" noChangeArrowheads="1"/>
          </p:cNvPicPr>
          <p:nvPr/>
        </p:nvPicPr>
        <p:blipFill>
          <a:blip r:embed="rId3"/>
          <a:srcRect t="25000"/>
          <a:stretch>
            <a:fillRect/>
          </a:stretch>
        </p:blipFill>
        <p:spPr bwMode="auto">
          <a:xfrm>
            <a:off x="533400" y="228600"/>
            <a:ext cx="3200400" cy="3200400"/>
          </a:xfrm>
          <a:prstGeom prst="rect">
            <a:avLst/>
          </a:prstGeom>
          <a:noFill/>
        </p:spPr>
      </p:pic>
      <p:pic>
        <p:nvPicPr>
          <p:cNvPr id="48134" name="Picture 6" descr="Ð¡Ð²ÑÑÐ»Ð¸Ð½Ð° Ð²ÑÐ´ Nata Oros."/>
          <p:cNvPicPr>
            <a:picLocks noChangeAspect="1" noChangeArrowheads="1"/>
          </p:cNvPicPr>
          <p:nvPr/>
        </p:nvPicPr>
        <p:blipFill>
          <a:blip r:embed="rId4"/>
          <a:srcRect l="18333" t="7407" r="19167"/>
          <a:stretch>
            <a:fillRect/>
          </a:stretch>
        </p:blipFill>
        <p:spPr bwMode="auto">
          <a:xfrm>
            <a:off x="304800" y="3657600"/>
            <a:ext cx="3520440" cy="2933701"/>
          </a:xfrm>
          <a:prstGeom prst="rect">
            <a:avLst/>
          </a:prstGeom>
          <a:noFill/>
        </p:spPr>
      </p:pic>
      <p:pic>
        <p:nvPicPr>
          <p:cNvPr id="48136" name="Picture 8" descr="Ð¡Ð²ÑÑÐ»Ð¸Ð½Ð° Ð²ÑÐ´ Nata Oros."/>
          <p:cNvPicPr>
            <a:picLocks noChangeAspect="1" noChangeArrowheads="1"/>
          </p:cNvPicPr>
          <p:nvPr/>
        </p:nvPicPr>
        <p:blipFill>
          <a:blip r:embed="rId5"/>
          <a:srcRect l="16667" t="4444"/>
          <a:stretch>
            <a:fillRect/>
          </a:stretch>
        </p:blipFill>
        <p:spPr bwMode="auto">
          <a:xfrm>
            <a:off x="4800600" y="304800"/>
            <a:ext cx="3581400" cy="3080005"/>
          </a:xfrm>
          <a:prstGeom prst="rect">
            <a:avLst/>
          </a:prstGeom>
          <a:noFill/>
        </p:spPr>
      </p:pic>
      <p:pic>
        <p:nvPicPr>
          <p:cNvPr id="48138" name="Picture 10" descr="Ð¡Ð²ÑÑÐ»Ð¸Ð½Ð° Ð²ÑÐ´ Nata Oros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24400" y="3581400"/>
            <a:ext cx="3962401" cy="2971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49154" name="Picture 2" descr="Ð¡Ð²ÑÑÐ»Ð¸Ð½Ð° Ð²ÑÐ´ Olga Fundyga."/>
          <p:cNvPicPr>
            <a:picLocks noChangeAspect="1" noChangeArrowheads="1"/>
          </p:cNvPicPr>
          <p:nvPr/>
        </p:nvPicPr>
        <p:blipFill>
          <a:blip r:embed="rId3"/>
          <a:srcRect t="12500" b="13333"/>
          <a:stretch>
            <a:fillRect/>
          </a:stretch>
        </p:blipFill>
        <p:spPr bwMode="auto">
          <a:xfrm>
            <a:off x="685800" y="381000"/>
            <a:ext cx="3082247" cy="3048000"/>
          </a:xfrm>
          <a:prstGeom prst="rect">
            <a:avLst/>
          </a:prstGeom>
          <a:noFill/>
        </p:spPr>
      </p:pic>
      <p:pic>
        <p:nvPicPr>
          <p:cNvPr id="49156" name="Picture 4" descr="Ð¡Ð²ÑÑÐ»Ð¸Ð½Ð° Ð²ÑÐ´ Olga Fundyga."/>
          <p:cNvPicPr>
            <a:picLocks noChangeAspect="1" noChangeArrowheads="1"/>
          </p:cNvPicPr>
          <p:nvPr/>
        </p:nvPicPr>
        <p:blipFill>
          <a:blip r:embed="rId4"/>
          <a:srcRect t="23333"/>
          <a:stretch>
            <a:fillRect/>
          </a:stretch>
        </p:blipFill>
        <p:spPr bwMode="auto">
          <a:xfrm>
            <a:off x="5334000" y="609600"/>
            <a:ext cx="2902226" cy="2966720"/>
          </a:xfrm>
          <a:prstGeom prst="rect">
            <a:avLst/>
          </a:prstGeom>
          <a:noFill/>
        </p:spPr>
      </p:pic>
      <p:pic>
        <p:nvPicPr>
          <p:cNvPr id="49158" name="Picture 6" descr="Ð¡Ð²ÑÑÐ»Ð¸Ð½Ð° Ð²ÑÐ´ Iryna Potishna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91000" y="3733800"/>
            <a:ext cx="4681864" cy="2638426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 l="17525" t="12982" r="8479"/>
          <a:stretch>
            <a:fillRect/>
          </a:stretch>
        </p:blipFill>
        <p:spPr bwMode="auto">
          <a:xfrm>
            <a:off x="609600" y="3675584"/>
            <a:ext cx="3048000" cy="2688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30722" name="Picture 2" descr="Ð¡Ð²ÑÑÐ»Ð¸Ð½Ð° Ð²ÑÐ´ ÐÐºÑÐ°Ð½Ð¸ Ð§Ð¼Ð¸Ð»ÐµÐ½ÐºÐ¾."/>
          <p:cNvPicPr>
            <a:picLocks noChangeAspect="1" noChangeArrowheads="1"/>
          </p:cNvPicPr>
          <p:nvPr/>
        </p:nvPicPr>
        <p:blipFill>
          <a:blip r:embed="rId3"/>
          <a:srcRect t="15686" b="3641"/>
          <a:stretch>
            <a:fillRect/>
          </a:stretch>
        </p:blipFill>
        <p:spPr bwMode="auto">
          <a:xfrm>
            <a:off x="1219200" y="228600"/>
            <a:ext cx="6124593" cy="2743200"/>
          </a:xfrm>
          <a:prstGeom prst="rect">
            <a:avLst/>
          </a:prstGeom>
          <a:noFill/>
        </p:spPr>
      </p:pic>
      <p:pic>
        <p:nvPicPr>
          <p:cNvPr id="30724" name="Picture 4" descr="Ð¡Ð²ÑÑÐ»Ð¸Ð½Ð° Ð²ÑÐ´ ÐÐºÑÐ°Ð½Ð¸ Ð§Ð¼Ð¸Ð»ÐµÐ½ÐºÐ¾."/>
          <p:cNvPicPr>
            <a:picLocks noChangeAspect="1" noChangeArrowheads="1"/>
          </p:cNvPicPr>
          <p:nvPr/>
        </p:nvPicPr>
        <p:blipFill>
          <a:blip r:embed="rId4"/>
          <a:srcRect t="17277" b="9286"/>
          <a:stretch>
            <a:fillRect/>
          </a:stretch>
        </p:blipFill>
        <p:spPr bwMode="auto">
          <a:xfrm>
            <a:off x="2057400" y="3048000"/>
            <a:ext cx="4876800" cy="3581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477000"/>
          </a:xfrm>
          <a:prstGeom prst="rect">
            <a:avLst/>
          </a:prstGeom>
          <a:noFill/>
        </p:spPr>
      </p:pic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152400"/>
          <a:ext cx="9144000" cy="571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33333"/>
                <a:gridCol w="3217333"/>
                <a:gridCol w="1693334"/>
              </a:tblGrid>
              <a:tr h="701842">
                <a:tc>
                  <a:txBody>
                    <a:bodyPr/>
                    <a:lstStyle/>
                    <a:p>
                      <a:r>
                        <a:rPr lang="uk-UA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Назва заходу </a:t>
                      </a:r>
                      <a:endParaRPr lang="uk-UA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Відповідальні</a:t>
                      </a:r>
                      <a:r>
                        <a:rPr lang="uk-UA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uk-UA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uk-UA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Клас </a:t>
                      </a:r>
                      <a:endParaRPr lang="uk-UA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10815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Останній</a:t>
                      </a:r>
                      <a:r>
                        <a:rPr lang="uk-UA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урок </a:t>
                      </a:r>
                      <a:r>
                        <a:rPr lang="uk-UA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“Порадійте</a:t>
                      </a:r>
                      <a:r>
                        <a:rPr lang="uk-UA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за нас, ми йдемо у перший </a:t>
                      </a:r>
                      <a:r>
                        <a:rPr lang="uk-UA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клас”</a:t>
                      </a:r>
                      <a:endParaRPr lang="uk-UA" sz="3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uk-UA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Янусь</a:t>
                      </a:r>
                      <a:r>
                        <a:rPr lang="uk-UA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С.В, </a:t>
                      </a:r>
                      <a:r>
                        <a:rPr lang="uk-UA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Медюх</a:t>
                      </a:r>
                      <a:r>
                        <a:rPr lang="uk-UA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Н.Б., </a:t>
                      </a:r>
                      <a:r>
                        <a:rPr lang="uk-UA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Дардан</a:t>
                      </a:r>
                      <a:r>
                        <a:rPr lang="uk-UA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Т.С.</a:t>
                      </a:r>
                      <a:endParaRPr lang="uk-UA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4-А,</a:t>
                      </a:r>
                    </a:p>
                    <a:p>
                      <a:r>
                        <a:rPr lang="uk-UA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4-Б,4-В</a:t>
                      </a:r>
                      <a:endParaRPr lang="uk-UA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905000">
                <a:tc>
                  <a:txBody>
                    <a:bodyPr/>
                    <a:lstStyle/>
                    <a:p>
                      <a:r>
                        <a:rPr lang="uk-UA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Урочиста лінійка – концерт</a:t>
                      </a:r>
                    </a:p>
                    <a:p>
                      <a:r>
                        <a:rPr lang="uk-UA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“ </a:t>
                      </a:r>
                      <a:r>
                        <a:rPr lang="uk-UA" sz="3200" dirty="0" smtClean="0">
                          <a:latin typeface="Times New Roman" pitchFamily="18" charset="0"/>
                          <a:cs typeface="Times New Roman" pitchFamily="18" charset="0"/>
                        </a:rPr>
                        <a:t>Останній дзвоник ”</a:t>
                      </a:r>
                      <a:endParaRPr lang="uk-UA" sz="3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Ліпська</a:t>
                      </a:r>
                      <a:r>
                        <a:rPr lang="uk-UA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 А.І.,</a:t>
                      </a:r>
                      <a:r>
                        <a:rPr lang="uk-UA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uk-UA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Секелик</a:t>
                      </a:r>
                      <a:r>
                        <a:rPr lang="uk-UA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І.І.</a:t>
                      </a:r>
                      <a:endParaRPr lang="uk-UA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uk-UA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1-11</a:t>
                      </a:r>
                      <a:endParaRPr lang="uk-UA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0" y="500042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214290"/>
            <a:ext cx="9144000" cy="572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Усі класи були активні в акціях:</a:t>
            </a: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 дня людей похилого віку (Керівник </a:t>
            </a:r>
            <a:r>
              <a:rPr kumimoji="0" lang="uk-UA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Секелик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Ірина Ігорівна);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солодкому ярмарку (зібрані гроші пішли на облаштування хореографічного класу).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класні колективи 1-В, 2-В, 3-А, 3-Б, 4-А, 4-Б, 4-В, 5-А, 5-В, 6-А, 6-В, 7-А, 7-В, 8-Б взяли участь у акції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Щаслива лапа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допомога безпритульним тваринам (Керівник </a:t>
            </a:r>
            <a:r>
              <a:rPr kumimoji="0" lang="uk-UA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Секелик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Ірина Ігорівна);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- 3-А (Демків Ліда Романівна)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Діти допомагають дітям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- 11-Б (Керівник </a:t>
            </a:r>
            <a:r>
              <a:rPr kumimoji="0" lang="uk-UA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Лепко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Леся Богданівна)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Миколай тебе не забуде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- 11-А, 1-В (Керівники </a:t>
            </a:r>
            <a:r>
              <a:rPr kumimoji="0" lang="uk-UA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Гаврон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Марія Євгенівна) у акції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Подаруй бібліотеці книжку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- 9-А, 9-Б, 9-В у акції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Ключ до міста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педагогічні працівники та учні 11-А, 10-А, 9-А класу взяли участь у міській акції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Запали свічку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до Дня пам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’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яті жертвам голодомору;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81000" y="228600"/>
            <a:ext cx="845820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  </a:t>
            </a:r>
            <a:r>
              <a:rPr lang="uk-UA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педагогічні працівники та учні 10-А класу взяли участь у міській акції </a:t>
            </a:r>
            <a:r>
              <a:rPr lang="uk-UA" sz="2400" dirty="0" smtClean="0">
                <a:ea typeface="Times New Roman" pitchFamily="18" charset="0"/>
                <a:cs typeface="Times New Roman" pitchFamily="18" charset="0"/>
              </a:rPr>
              <a:t>–</a:t>
            </a:r>
            <a:r>
              <a:rPr lang="uk-UA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ході до Дня Гідності і Свободи покладання квітів до могил Січових стрільців;</a:t>
            </a:r>
            <a:endParaRPr lang="uk-UA" sz="2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uk-UA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усі учні ліцею приєдналися до екологічному проекті </a:t>
            </a:r>
            <a:r>
              <a:rPr lang="uk-UA" sz="2400" dirty="0" smtClean="0">
                <a:ea typeface="Times New Roman" pitchFamily="18" charset="0"/>
                <a:cs typeface="Times New Roman" pitchFamily="18" charset="0"/>
              </a:rPr>
              <a:t>«</a:t>
            </a:r>
            <a:r>
              <a:rPr lang="uk-UA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Вчимося сортувати сміття</a:t>
            </a:r>
            <a:r>
              <a:rPr lang="uk-UA" sz="2400" dirty="0" smtClean="0">
                <a:ea typeface="Times New Roman" pitchFamily="18" charset="0"/>
                <a:cs typeface="Times New Roman" pitchFamily="18" charset="0"/>
              </a:rPr>
              <a:t>»</a:t>
            </a:r>
            <a:r>
              <a:rPr lang="uk-UA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Благодійна акція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“Від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серця до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серця”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(9-Б клас,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Динилишин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О.В., Потішна І.І.);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“ Щаслива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лапа”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“Допоможемо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птахам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взимку”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. Виготовлення годівничок та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екогодівничок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(4-Б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Митохір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Н.Б., 1-А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Фундига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О.І, 2-А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Бабовал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Т.І., 4-Б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Митохір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Н.Б.. );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“День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довкілля”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(прибирання біля пам'ятника чорнобильцям ) (3-А Демків Л.Р.);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“Дякуємо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за наш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спокій”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. Виготовлення листівок, випікання печива для захисників України (3-А Демків Л.Р.);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Акція пам'яті Героїв Небесної Сотні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“Героїв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країна 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– моя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Україна”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(9-А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Казаєва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Н.А.,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Гаврон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 М.Є.)</a:t>
            </a:r>
            <a:endParaRPr lang="uk-UA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-1" y="0"/>
          <a:ext cx="9144001" cy="6876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9314"/>
                <a:gridCol w="1654587"/>
                <a:gridCol w="1000100"/>
              </a:tblGrid>
              <a:tr h="8638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Виховний захід «Ти – людина, значить, маєш права»</a:t>
                      </a:r>
                      <a:endParaRPr lang="uk-UA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>
                          <a:latin typeface="Times New Roman"/>
                          <a:ea typeface="Times New Roman"/>
                          <a:cs typeface="Times New Roman"/>
                        </a:rPr>
                        <a:t>Казаєва Н.А.</a:t>
                      </a:r>
                      <a:endParaRPr lang="uk-UA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9-А</a:t>
                      </a:r>
                      <a:endParaRPr lang="uk-UA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638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Година відвертої розмови «Краща вакцина від </a:t>
                      </a:r>
                      <a:r>
                        <a:rPr lang="uk-UA" sz="2400" dirty="0" err="1">
                          <a:latin typeface="Times New Roman"/>
                          <a:ea typeface="Times New Roman"/>
                          <a:cs typeface="Times New Roman"/>
                        </a:rPr>
                        <a:t>СНІДу</a:t>
                      </a: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 - інформація»</a:t>
                      </a:r>
                      <a:endParaRPr lang="uk-UA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>
                          <a:latin typeface="Times New Roman"/>
                          <a:ea typeface="Times New Roman"/>
                          <a:cs typeface="Times New Roman"/>
                        </a:rPr>
                        <a:t>Секелик І.П.</a:t>
                      </a:r>
                      <a:endParaRPr lang="uk-UA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10-А</a:t>
                      </a:r>
                      <a:endParaRPr lang="uk-UA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63864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«Знати, а не боятися». Як запобігти ВІЛ – інфікуванню (04.12)</a:t>
                      </a:r>
                      <a:endParaRPr lang="uk-UA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>
                          <a:latin typeface="Times New Roman"/>
                          <a:ea typeface="Times New Roman"/>
                          <a:cs typeface="Times New Roman"/>
                        </a:rPr>
                        <a:t>Яворська О.М.</a:t>
                      </a:r>
                      <a:endParaRPr lang="uk-UA" sz="24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11-А</a:t>
                      </a:r>
                      <a:endParaRPr lang="uk-UA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22318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До Всесвітнього Дня Гідності. Круглий стіл з елементами тренінгу. (27.11) </a:t>
                      </a:r>
                      <a:endParaRPr lang="uk-UA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 err="1">
                          <a:latin typeface="Times New Roman"/>
                          <a:ea typeface="Times New Roman"/>
                          <a:cs typeface="Times New Roman"/>
                        </a:rPr>
                        <a:t>Орос</a:t>
                      </a: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 Н.Т.</a:t>
                      </a:r>
                      <a:endParaRPr lang="uk-UA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10-Б, 10 А</a:t>
                      </a:r>
                      <a:endParaRPr lang="uk-UA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3648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Заходи до Дня музики</a:t>
                      </a:r>
                      <a:endParaRPr lang="uk-UA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Гусак Л.І.</a:t>
                      </a:r>
                      <a:endParaRPr lang="uk-UA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>
                          <a:latin typeface="Times New Roman"/>
                          <a:ea typeface="Times New Roman"/>
                          <a:cs typeface="Times New Roman"/>
                        </a:rPr>
                        <a:t>6-В</a:t>
                      </a:r>
                      <a:endParaRPr lang="uk-UA" sz="24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3648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</a:t>
                      </a:r>
                      <a:r>
                        <a:rPr lang="uk-UA" sz="24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Дня вшанування Т.Г. Шевченка</a:t>
                      </a:r>
                      <a:endParaRPr lang="uk-UA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усі</a:t>
                      </a:r>
                      <a:endParaRPr lang="uk-UA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1518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Свято </a:t>
                      </a:r>
                      <a:r>
                        <a:rPr lang="uk-UA" sz="24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“Прощавай</a:t>
                      </a:r>
                      <a:r>
                        <a:rPr lang="uk-UA" sz="2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 </a:t>
                      </a:r>
                      <a:r>
                        <a:rPr lang="uk-UA" sz="24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Букварику”</a:t>
                      </a:r>
                      <a:endParaRPr lang="uk-UA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Фундига</a:t>
                      </a:r>
                      <a:r>
                        <a:rPr lang="uk-UA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О.І., Кулик Л.Т., </a:t>
                      </a:r>
                      <a:r>
                        <a:rPr lang="uk-UA" sz="16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Дембровська</a:t>
                      </a:r>
                      <a:r>
                        <a:rPr lang="uk-UA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Н.М.</a:t>
                      </a:r>
                      <a:endParaRPr lang="uk-UA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1-А,</a:t>
                      </a:r>
                      <a:r>
                        <a:rPr lang="uk-UA" sz="16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1-Б, 1-В</a:t>
                      </a:r>
                      <a:endParaRPr lang="uk-UA" sz="16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63648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Весела</a:t>
                      </a:r>
                      <a:r>
                        <a:rPr lang="uk-UA" sz="2400" baseline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перерва: гаївки, веснянки</a:t>
                      </a:r>
                      <a:endParaRPr lang="uk-UA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Рябова</a:t>
                      </a:r>
                      <a:r>
                        <a:rPr lang="uk-UA" sz="2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С.І.</a:t>
                      </a:r>
                      <a:endParaRPr lang="uk-UA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2-Б</a:t>
                      </a:r>
                      <a:endParaRPr lang="uk-UA" sz="24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Акція </a:t>
            </a:r>
            <a:r>
              <a:rPr lang="uk-UA" sz="2800" b="1" dirty="0" err="1" smtClean="0">
                <a:latin typeface="Times New Roman" pitchFamily="18" charset="0"/>
                <a:cs typeface="Times New Roman" pitchFamily="18" charset="0"/>
              </a:rPr>
              <a:t>“Від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серця до </a:t>
            </a:r>
            <a:r>
              <a:rPr lang="uk-UA" sz="2800" b="1" dirty="0" err="1" smtClean="0">
                <a:latin typeface="Times New Roman" pitchFamily="18" charset="0"/>
                <a:cs typeface="Times New Roman" pitchFamily="18" charset="0"/>
              </a:rPr>
              <a:t>серця”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800" b="1" dirty="0" err="1" smtClean="0">
                <a:latin typeface="Times New Roman" pitchFamily="18" charset="0"/>
                <a:cs typeface="Times New Roman" pitchFamily="18" charset="0"/>
              </a:rPr>
              <a:t>“Живи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серденько, живи !” (Данилишин О.В., Потішна І.І., учні 9-Б)</a:t>
            </a:r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 descr="Ð¡Ð²ÑÑÐ»Ð¸Ð½Ð° Ð²ÑÐ´ ÐÑÑÐµÐ½Ð° ÐÑÑÐ¾ÑÑÐºÐ¾Ð³Ð¾."/>
          <p:cNvPicPr>
            <a:picLocks noChangeAspect="1" noChangeArrowheads="1"/>
          </p:cNvPicPr>
          <p:nvPr/>
        </p:nvPicPr>
        <p:blipFill>
          <a:blip r:embed="rId3"/>
          <a:srcRect t="9375" r="10937"/>
          <a:stretch>
            <a:fillRect/>
          </a:stretch>
        </p:blipFill>
        <p:spPr bwMode="auto">
          <a:xfrm>
            <a:off x="304800" y="1371600"/>
            <a:ext cx="3369854" cy="2571721"/>
          </a:xfrm>
          <a:prstGeom prst="rect">
            <a:avLst/>
          </a:prstGeom>
          <a:noFill/>
        </p:spPr>
      </p:pic>
      <p:pic>
        <p:nvPicPr>
          <p:cNvPr id="5" name="Picture 10" descr="Ð¡Ð²ÑÑÐ»Ð¸Ð½Ð° Ð²ÑÐ´ Ð¢ÐµÑÐ½Ð¾Ð¿ÑÐ»ÑÑÑÐºÐ° Ð¾Ð±Ð»Ð°ÑÐ½Ð° Ð´ÐµÑÐ¶Ð°Ð²Ð½Ð° Ð°Ð´Ð¼ÑÐ½ÑÑÑÑÐ°ÑÑÑ."/>
          <p:cNvPicPr>
            <a:picLocks noChangeAspect="1" noChangeArrowheads="1"/>
          </p:cNvPicPr>
          <p:nvPr/>
        </p:nvPicPr>
        <p:blipFill>
          <a:blip r:embed="rId4"/>
          <a:srcRect l="19355" r="17741"/>
          <a:stretch>
            <a:fillRect/>
          </a:stretch>
        </p:blipFill>
        <p:spPr bwMode="auto">
          <a:xfrm>
            <a:off x="3571868" y="1643050"/>
            <a:ext cx="2786082" cy="2952729"/>
          </a:xfrm>
          <a:prstGeom prst="rect">
            <a:avLst/>
          </a:prstGeom>
          <a:noFill/>
        </p:spPr>
      </p:pic>
      <p:pic>
        <p:nvPicPr>
          <p:cNvPr id="6" name="Picture 4" descr="Ð¡Ð²ÑÑÐ»Ð¸Ð½Ð° Ð²ÑÐ´ ÐÐ½Ð´ÑÑÑ Ð¢ÐµÑÐ½Ð¾Ð¿ÑÐ»ÑÑÑÐºÐ¾Ð³Ð¾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67400" y="1447800"/>
            <a:ext cx="3071834" cy="2303876"/>
          </a:xfrm>
          <a:prstGeom prst="rect">
            <a:avLst/>
          </a:prstGeom>
          <a:noFill/>
        </p:spPr>
      </p:pic>
      <p:pic>
        <p:nvPicPr>
          <p:cNvPr id="7" name="Picture 2" descr="Ð¡Ð²ÑÑÐ»Ð¸Ð½Ð° Ð²ÑÐ´ ÐÐ½Ð´ÑÑÑ Ð¢ÐµÑÐ½Ð¾Ð¿ÑÐ»ÑÑÑÐºÐ¾Ð³Ð¾."/>
          <p:cNvPicPr>
            <a:picLocks noChangeAspect="1" noChangeArrowheads="1"/>
          </p:cNvPicPr>
          <p:nvPr/>
        </p:nvPicPr>
        <p:blipFill>
          <a:blip r:embed="rId6"/>
          <a:srcRect l="9999" t="17778" r="12500"/>
          <a:stretch>
            <a:fillRect/>
          </a:stretch>
        </p:blipFill>
        <p:spPr bwMode="auto">
          <a:xfrm>
            <a:off x="228600" y="4191000"/>
            <a:ext cx="4038600" cy="2410122"/>
          </a:xfrm>
          <a:prstGeom prst="rect">
            <a:avLst/>
          </a:prstGeom>
          <a:noFill/>
        </p:spPr>
      </p:pic>
      <p:pic>
        <p:nvPicPr>
          <p:cNvPr id="8" name="Picture 8" descr="Ð¡Ð²ÑÑÐ»Ð¸Ð½Ð° Ð²ÑÐ´ Ð¢ÐµÑÐ½Ð¾Ð¿ÑÐ»ÑÑÑÐºÐ° Ð¾Ð±Ð»Ð°ÑÐ½Ð° Ð´ÐµÑÐ¶Ð°Ð²Ð½Ð° Ð°Ð´Ð¼ÑÐ½ÑÑÑÑÐ°ÑÑÑ."/>
          <p:cNvPicPr>
            <a:picLocks noChangeAspect="1" noChangeArrowheads="1"/>
          </p:cNvPicPr>
          <p:nvPr/>
        </p:nvPicPr>
        <p:blipFill>
          <a:blip r:embed="rId7"/>
          <a:srcRect l="7031" t="4680" r="3124"/>
          <a:stretch>
            <a:fillRect/>
          </a:stretch>
        </p:blipFill>
        <p:spPr bwMode="auto">
          <a:xfrm>
            <a:off x="5072066" y="4071942"/>
            <a:ext cx="3677373" cy="26050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87042" name="Picture 2" descr="Ð¡Ð²ÑÑÐ»Ð¸Ð½Ð° Ð²ÑÐ´ ÐÐºÑÐ°Ð½Ð¸ ÐÐ¼Ð¸ÑÑÐ¸ÑÐ¸Ð½."/>
          <p:cNvPicPr>
            <a:picLocks noChangeAspect="1" noChangeArrowheads="1"/>
          </p:cNvPicPr>
          <p:nvPr/>
        </p:nvPicPr>
        <p:blipFill>
          <a:blip r:embed="rId3"/>
          <a:srcRect l="9167" t="8889" r="12500"/>
          <a:stretch>
            <a:fillRect/>
          </a:stretch>
        </p:blipFill>
        <p:spPr bwMode="auto">
          <a:xfrm>
            <a:off x="117708" y="304800"/>
            <a:ext cx="9026292" cy="5905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Акція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“Алея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випускників”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8002" name="Picture 2" descr="Ð¡Ð²ÑÑÐ»Ð¸Ð½Ð° Ð²ÑÐ´ ÐÐºÑÐ°Ð½Ð¸ Ð§Ð¼Ð¸Ð»ÐµÐ½ÐºÐ¾."/>
          <p:cNvPicPr>
            <a:picLocks noChangeAspect="1" noChangeArrowheads="1"/>
          </p:cNvPicPr>
          <p:nvPr/>
        </p:nvPicPr>
        <p:blipFill>
          <a:blip r:embed="rId3"/>
          <a:srcRect t="31111"/>
          <a:stretch>
            <a:fillRect/>
          </a:stretch>
        </p:blipFill>
        <p:spPr bwMode="auto">
          <a:xfrm>
            <a:off x="0" y="2057400"/>
            <a:ext cx="8763000" cy="45275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Концерт – презентація колективу гуртка ансамблю бандуристів. (21 березня.) </a:t>
            </a:r>
            <a:br>
              <a:rPr lang="uk-UA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Керівник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Євгентівна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М.В.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15228" r="18093" b="24296"/>
          <a:stretch>
            <a:fillRect/>
          </a:stretch>
        </p:blipFill>
        <p:spPr bwMode="auto">
          <a:xfrm>
            <a:off x="457200" y="1600200"/>
            <a:ext cx="8255876" cy="4556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Свято “ Останнього дзвоника ”</a:t>
            </a:r>
            <a:endParaRPr lang="uk-UA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4932" name="Picture 4" descr="Ð¡Ð²ÑÑÐ»Ð¸Ð½Ð° Ð²ÑÐ´ Nadya  Priydun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1143000"/>
            <a:ext cx="2920294" cy="2187179"/>
          </a:xfrm>
          <a:prstGeom prst="rect">
            <a:avLst/>
          </a:prstGeom>
          <a:noFill/>
        </p:spPr>
      </p:pic>
      <p:pic>
        <p:nvPicPr>
          <p:cNvPr id="124934" name="Picture 6" descr="Ð¡Ð²ÑÑÐ»Ð¸Ð½Ð° Ð²ÑÐ´ ÐÐ»ÑÐ½Ð¸ ÐÐ°Ð¹Ð²Ð¾ÑÐ¾Ð½ÐºÐ¾."/>
          <p:cNvPicPr>
            <a:picLocks noChangeAspect="1" noChangeArrowheads="1"/>
          </p:cNvPicPr>
          <p:nvPr/>
        </p:nvPicPr>
        <p:blipFill>
          <a:blip r:embed="rId4"/>
          <a:srcRect l="12500" t="8889" r="4167"/>
          <a:stretch>
            <a:fillRect/>
          </a:stretch>
        </p:blipFill>
        <p:spPr bwMode="auto">
          <a:xfrm>
            <a:off x="381000" y="990600"/>
            <a:ext cx="4553414" cy="3733800"/>
          </a:xfrm>
          <a:prstGeom prst="rect">
            <a:avLst/>
          </a:prstGeom>
          <a:noFill/>
        </p:spPr>
      </p:pic>
      <p:pic>
        <p:nvPicPr>
          <p:cNvPr id="124936" name="Picture 8" descr="Ð¡Ð²ÑÑÐ»Ð¸Ð½Ð° Ð²ÑÐ´ ÐÐ»ÑÐ½Ð¸ ÐÐ°Ð¹Ð²Ð¾ÑÐ¾Ð½ÐºÐ¾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0" y="4495799"/>
            <a:ext cx="3149601" cy="2362201"/>
          </a:xfrm>
          <a:prstGeom prst="rect">
            <a:avLst/>
          </a:prstGeom>
          <a:noFill/>
        </p:spPr>
      </p:pic>
      <p:pic>
        <p:nvPicPr>
          <p:cNvPr id="124938" name="Picture 10" descr="Ð¡Ð²ÑÑÐ»Ð¸Ð½Ð° Ð²ÑÐ´ ÐÐ»ÑÐ½Ð¸ ÐÐ°Ð¹Ð²Ð¾ÑÐ¾Ð½ÐºÐ¾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33600" y="4114800"/>
            <a:ext cx="3352799" cy="2514600"/>
          </a:xfrm>
          <a:prstGeom prst="rect">
            <a:avLst/>
          </a:prstGeom>
          <a:noFill/>
        </p:spPr>
      </p:pic>
      <p:pic>
        <p:nvPicPr>
          <p:cNvPr id="124930" name="Picture 2" descr="Ð¡Ð²ÑÑÐ»Ð¸Ð½Ð° Ð²ÑÐ´ Nadya  Priydun.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48400" y="2590800"/>
            <a:ext cx="2690846" cy="20153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Міські заходи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8600" y="990601"/>
            <a:ext cx="89154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uk-UA" sz="2200" i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Команди 6-х класів у міському </a:t>
            </a:r>
            <a:r>
              <a:rPr lang="uk-UA" sz="2200" i="1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квесті</a:t>
            </a:r>
            <a:r>
              <a:rPr lang="uk-UA" sz="2200" i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«Я знаюсь на мистецтві» : </a:t>
            </a:r>
            <a:endParaRPr lang="uk-UA" sz="2200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 місце – 6-Б ,   ІІ місце – 6-А,   ІІІ місце – 6-В.</a:t>
            </a:r>
            <a:endParaRPr lang="uk-UA" sz="2200" dirty="0" smtClean="0">
              <a:solidFill>
                <a:srgbClr val="FF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200" i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заходах приурочених 80-й річниці з дня народження Ігоря </a:t>
            </a:r>
            <a:r>
              <a:rPr lang="uk-UA" sz="2200" i="1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Герети</a:t>
            </a:r>
            <a:endParaRPr lang="uk-UA" sz="2200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2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lang="uk-UA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 обласному архіві відбувся концерт за участю творчих колективів та взяли участь учні 9-А класу;</a:t>
            </a:r>
            <a:endParaRPr lang="uk-UA" sz="22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покладання квітів до пам’ятника І. </a:t>
            </a:r>
            <a:r>
              <a:rPr lang="uk-UA" sz="2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Гереті</a:t>
            </a:r>
            <a:r>
              <a:rPr lang="uk-UA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учні 9-А класу;</a:t>
            </a:r>
            <a:endParaRPr lang="uk-UA" sz="22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у бібліотеці №5 відбулася літературно-музична імпреза «Велет духу – людина епохи» за участі творчих колективів ліцею та учнів 8-А класу.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uk-UA" sz="2200" i="1" dirty="0" smtClean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200" i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Команда 7-х класів у міському конкурсі Козацькі забави до Дня захисника Вітчизни, Дню українського козацтва, 76-ї річниці створення УПА (</a:t>
            </a:r>
            <a:r>
              <a:rPr lang="uk-UA" sz="2200" i="1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Ліпська</a:t>
            </a:r>
            <a:r>
              <a:rPr lang="uk-UA" sz="2200" i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А.І., Пампушко Г.П., Гулько О.Б.):</a:t>
            </a:r>
            <a:endParaRPr lang="uk-UA" sz="2200" i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2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Музика 7-В клас ІІ місце у конкурсі «Метання списа».</a:t>
            </a:r>
            <a:endParaRPr lang="uk-UA" sz="2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команда 11-х класів  взяла участь у воєнізованій естафеті (Керівник  </a:t>
            </a:r>
            <a:endParaRPr lang="uk-UA" sz="22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Яремчук Н.О.)</a:t>
            </a:r>
            <a:endParaRPr lang="uk-UA" sz="2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381000"/>
            <a:ext cx="4089600" cy="30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381000"/>
            <a:ext cx="4092600" cy="306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581400"/>
            <a:ext cx="4089600" cy="30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422" name="Picture 6" descr="D:\усе для роботи\фотографії козацьких забав 2018\DSCN62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3505200"/>
            <a:ext cx="4190400" cy="31426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228601"/>
            <a:ext cx="9144000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Призерами міського фестивалю </a:t>
            </a: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–</a:t>
            </a: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конкурсу патріотичної пісні, прози і поезії, творів образотворчого мистецтва </a:t>
            </a: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Свята Покрова</a:t>
            </a: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під гаслом </a:t>
            </a: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Сила нескорених</a:t>
            </a: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uk-UA" sz="2400" b="0" i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стали: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uk-UA" sz="2400" b="0" i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uk-UA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Ковтанюк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Н., Галушка Р., </a:t>
            </a:r>
            <a:r>
              <a:rPr kumimoji="0" lang="uk-UA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Лазорик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Л., </a:t>
            </a:r>
            <a:r>
              <a:rPr kumimoji="0" lang="uk-UA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Межебродська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А. у номінації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Образотворче мистецтво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нагороджені Дипломами;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Вокальний ансамбль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ІІІ місце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 номінації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Патріотична пісня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(керівники Кузнєцова Н.В., Ткачик Х.Б.);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у номінації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Патріотична проза і поезія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: Білик А. нагороджена Грамотою (керівник </a:t>
            </a:r>
            <a:r>
              <a:rPr kumimoji="0" lang="uk-UA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Яшкін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Р.М.), Борецька Д. нагороджена Подякою (керівник Шпільман Л.В.);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класні колективи 11-А, 8-А  (керівник </a:t>
            </a:r>
            <a:r>
              <a:rPr kumimoji="0" lang="uk-UA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Гаврон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М.Є.) виступали у бібліотеці №5 у патріотичних постановках 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Сила нескорених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4267200" y="214290"/>
            <a:ext cx="4376766" cy="62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1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міській виставці-конкурсі «Замість ялинки – зимовий букет» представили колективні та індивідуальні роботи та стали переможцями (ці ж композиції були представлені у ПК Березіль на виставці з приводу перебування президента України П. Порошенка у Тернополі ):</a:t>
            </a:r>
            <a:endParaRPr kumimoji="0" lang="uk-UA" sz="21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у номінації «Різдвяна казка»:</a:t>
            </a:r>
            <a:endParaRPr kumimoji="0" lang="uk-UA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1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Гран – </a:t>
            </a:r>
            <a:r>
              <a:rPr kumimoji="0" lang="uk-UA" sz="21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прі</a:t>
            </a:r>
            <a:r>
              <a:rPr kumimoji="0" lang="uk-UA" sz="21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11-А клас «Смачна красуня» (Керівник </a:t>
            </a:r>
            <a:r>
              <a:rPr kumimoji="0" lang="uk-UA" sz="21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Яворська</a:t>
            </a:r>
            <a:r>
              <a:rPr kumimoji="0" lang="uk-UA" sz="21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О.М.);</a:t>
            </a:r>
            <a:endParaRPr kumimoji="0" lang="uk-UA" sz="21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1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 місце 6-В клас «Мрії новорічної ночі » (Керівник Гусак Л.І.);</a:t>
            </a:r>
            <a:endParaRPr kumimoji="0" lang="uk-UA" sz="21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у номінації «Галицькі сувеніри та різдвяна атрибутика»:</a:t>
            </a:r>
            <a:endParaRPr kumimoji="0" lang="uk-UA" sz="2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1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 місце 10-Б «Різдвяна казка» (Керівник Мийник Т.Р.).</a:t>
            </a:r>
            <a:endParaRPr kumimoji="0" lang="uk-UA" sz="21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838200"/>
            <a:ext cx="3657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81000" y="533400"/>
            <a:ext cx="83058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міському огляді-конкурсі «Від Катерини до Водохреща» :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у номінації «Вертеп» </a:t>
            </a:r>
            <a:r>
              <a:rPr lang="uk-UA" sz="2400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творчий колектив </a:t>
            </a:r>
            <a:r>
              <a:rPr lang="uk-UA" sz="24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7-А і 7-В класів посіли І місце </a:t>
            </a:r>
            <a:r>
              <a:rPr lang="uk-UA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(Керівники Гулько О.Б., </a:t>
            </a:r>
            <a:r>
              <a:rPr lang="uk-UA" sz="24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Яшкін</a:t>
            </a:r>
            <a:r>
              <a:rPr lang="uk-UA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Р.М.);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uk-UA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номінації «Ой, хто, </a:t>
            </a:r>
            <a:r>
              <a:rPr lang="uk-UA" sz="2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хто</a:t>
            </a:r>
            <a:r>
              <a:rPr lang="uk-UA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Миколая любить» театральний колектив «Корифеї нового часу»</a:t>
            </a:r>
            <a:r>
              <a:rPr lang="uk-UA" sz="2400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зайняли </a:t>
            </a:r>
            <a:r>
              <a:rPr lang="uk-UA" sz="2400" b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ІІІ місце </a:t>
            </a:r>
            <a:r>
              <a:rPr lang="uk-UA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(Керівник </a:t>
            </a:r>
            <a:r>
              <a:rPr lang="uk-UA" sz="2400" b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Секелик</a:t>
            </a:r>
            <a:r>
              <a:rPr lang="uk-UA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І.І.).</a:t>
            </a:r>
            <a:endParaRPr lang="uk-UA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uk-UA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6-В клас </a:t>
            </a:r>
            <a:r>
              <a:rPr lang="uk-UA" sz="2400" dirty="0" smtClean="0">
                <a:ea typeface="Times New Roman" pitchFamily="18" charset="0"/>
                <a:cs typeface="Times New Roman" pitchFamily="18" charset="0"/>
              </a:rPr>
              <a:t>–</a:t>
            </a:r>
            <a:r>
              <a:rPr lang="uk-UA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участь у танцювальному конкурсі </a:t>
            </a:r>
            <a:r>
              <a:rPr lang="uk-UA" sz="2400" dirty="0" smtClean="0">
                <a:ea typeface="Times New Roman" pitchFamily="18" charset="0"/>
                <a:cs typeface="Times New Roman" pitchFamily="18" charset="0"/>
              </a:rPr>
              <a:t>«</a:t>
            </a:r>
            <a:r>
              <a:rPr lang="uk-UA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Галицькі фрески</a:t>
            </a:r>
            <a:r>
              <a:rPr lang="uk-UA" sz="2400" dirty="0" smtClean="0">
                <a:ea typeface="Times New Roman" pitchFamily="18" charset="0"/>
                <a:cs typeface="Times New Roman" pitchFamily="18" charset="0"/>
              </a:rPr>
              <a:t>»</a:t>
            </a:r>
            <a:r>
              <a:rPr lang="uk-UA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(Керівник </a:t>
            </a:r>
            <a:r>
              <a:rPr lang="uk-UA" sz="2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Рудак</a:t>
            </a:r>
            <a:r>
              <a:rPr lang="uk-UA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С.В.).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uk-UA" sz="24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Єднання поколінь до Дня людей похилого віку. Ансамбль народного танцю </a:t>
            </a:r>
            <a:r>
              <a:rPr lang="uk-UA" sz="2400" i="1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“Галичанка”</a:t>
            </a:r>
            <a:r>
              <a:rPr lang="uk-UA" sz="24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керівник </a:t>
            </a:r>
            <a:r>
              <a:rPr lang="uk-UA" sz="24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Михальчук </a:t>
            </a:r>
            <a:r>
              <a:rPr lang="uk-UA" sz="24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З.М.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uk-UA" sz="24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sz="2400" i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Команда ліцею зайняла </a:t>
            </a:r>
            <a:r>
              <a:rPr lang="uk-UA" sz="2400" b="1" i="1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ІІ місце </a:t>
            </a:r>
            <a:r>
              <a:rPr lang="uk-UA" sz="2400" i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спортивній вікторині </a:t>
            </a:r>
            <a:r>
              <a:rPr lang="uk-UA" sz="2400" i="1" dirty="0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«</a:t>
            </a:r>
            <a:r>
              <a:rPr lang="uk-UA" sz="2400" i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Рух </a:t>
            </a:r>
            <a:r>
              <a:rPr lang="uk-UA" sz="2400" i="1" dirty="0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–</a:t>
            </a:r>
            <a:r>
              <a:rPr lang="uk-UA" sz="2400" i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це життя</a:t>
            </a:r>
            <a:r>
              <a:rPr lang="uk-UA" sz="2400" i="1" dirty="0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»</a:t>
            </a:r>
            <a:endParaRPr lang="uk-UA" sz="2400" i="1" dirty="0" smtClean="0">
              <a:solidFill>
                <a:srgbClr val="0070C0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uk-UA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Танцювальні колективи 6-В, 10-Б, 11-Б  виступали у ПК </a:t>
            </a:r>
            <a:r>
              <a:rPr lang="uk-UA" sz="2400" dirty="0" smtClean="0">
                <a:ea typeface="Times New Roman" pitchFamily="18" charset="0"/>
                <a:cs typeface="Times New Roman" pitchFamily="18" charset="0"/>
              </a:rPr>
              <a:t>«</a:t>
            </a:r>
            <a:r>
              <a:rPr lang="uk-UA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Березіль</a:t>
            </a:r>
            <a:r>
              <a:rPr lang="uk-UA" sz="2400" dirty="0" smtClean="0">
                <a:ea typeface="Times New Roman" pitchFamily="18" charset="0"/>
                <a:cs typeface="Times New Roman" pitchFamily="18" charset="0"/>
              </a:rPr>
              <a:t>»</a:t>
            </a:r>
            <a:r>
              <a:rPr lang="uk-UA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на святковому концерті до Дня Святого Миколая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uk-UA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sz="2400" i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Шевчук Н. (9-В) </a:t>
            </a:r>
            <a:r>
              <a:rPr lang="uk-UA" sz="2400" b="1" i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ІІІ місце </a:t>
            </a:r>
            <a:r>
              <a:rPr lang="uk-UA" sz="2400" i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конкурсі </a:t>
            </a:r>
            <a:r>
              <a:rPr lang="uk-UA" sz="2400" i="1" dirty="0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«</a:t>
            </a:r>
            <a:r>
              <a:rPr lang="uk-UA" sz="2400" i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Творчість юних</a:t>
            </a:r>
            <a:r>
              <a:rPr lang="uk-UA" sz="2400" i="1" dirty="0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»</a:t>
            </a:r>
            <a:r>
              <a:rPr lang="uk-UA" sz="2400" i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uk-UA" sz="2400" i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1371600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err="1" smtClean="0">
                <a:latin typeface="Times New Roman" pitchFamily="18" charset="0"/>
                <a:cs typeface="Times New Roman" pitchFamily="18" charset="0"/>
              </a:rPr>
              <a:t>Вистава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ru-RU" sz="2700" b="1" dirty="0" err="1" smtClean="0">
                <a:latin typeface="Times New Roman" pitchFamily="18" charset="0"/>
                <a:cs typeface="Times New Roman" pitchFamily="18" charset="0"/>
              </a:rPr>
              <a:t>Лісова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 err="1" smtClean="0">
                <a:latin typeface="Times New Roman" pitchFamily="18" charset="0"/>
                <a:cs typeface="Times New Roman" pitchFamily="18" charset="0"/>
              </a:rPr>
              <a:t>казка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» </a:t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2700" b="1" dirty="0" err="1" smtClean="0">
                <a:latin typeface="Times New Roman" pitchFamily="18" charset="0"/>
                <a:cs typeface="Times New Roman" pitchFamily="18" charset="0"/>
              </a:rPr>
              <a:t>участю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 err="1" smtClean="0">
                <a:latin typeface="Times New Roman" pitchFamily="18" charset="0"/>
                <a:cs typeface="Times New Roman" pitchFamily="18" charset="0"/>
              </a:rPr>
              <a:t>учнів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 2 Б </a:t>
            </a:r>
            <a:r>
              <a:rPr lang="ru-RU" sz="2700" b="1" dirty="0" err="1" smtClean="0">
                <a:latin typeface="Times New Roman" pitchFamily="18" charset="0"/>
                <a:cs typeface="Times New Roman" pitchFamily="18" charset="0"/>
              </a:rPr>
              <a:t>класу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Над постановкою </a:t>
            </a:r>
            <a:r>
              <a:rPr lang="ru-RU" sz="2700" b="1" dirty="0" err="1" smtClean="0">
                <a:latin typeface="Times New Roman" pitchFamily="18" charset="0"/>
                <a:cs typeface="Times New Roman" pitchFamily="18" charset="0"/>
              </a:rPr>
              <a:t>працювали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: Рябова </a:t>
            </a:r>
            <a:r>
              <a:rPr lang="ru-RU" sz="2700" b="1" dirty="0" err="1" smtClean="0">
                <a:latin typeface="Times New Roman" pitchFamily="18" charset="0"/>
                <a:cs typeface="Times New Roman" pitchFamily="18" charset="0"/>
              </a:rPr>
              <a:t>Софія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 err="1" smtClean="0">
                <a:latin typeface="Times New Roman" pitchFamily="18" charset="0"/>
                <a:cs typeface="Times New Roman" pitchFamily="18" charset="0"/>
              </a:rPr>
              <a:t>Іванівна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700" b="1" dirty="0" err="1" smtClean="0">
                <a:latin typeface="Times New Roman" pitchFamily="18" charset="0"/>
                <a:cs typeface="Times New Roman" pitchFamily="18" charset="0"/>
              </a:rPr>
              <a:t>Кузнєцова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 err="1" smtClean="0">
                <a:latin typeface="Times New Roman" pitchFamily="18" charset="0"/>
                <a:cs typeface="Times New Roman" pitchFamily="18" charset="0"/>
              </a:rPr>
              <a:t>Надія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 err="1" smtClean="0">
                <a:latin typeface="Times New Roman" pitchFamily="18" charset="0"/>
                <a:cs typeface="Times New Roman" pitchFamily="18" charset="0"/>
              </a:rPr>
              <a:t>Василівна</a:t>
            </a: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 7 лютого. </a:t>
            </a:r>
            <a:endParaRPr lang="uk-UA" sz="27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9634" name="Picture 2" descr="https://scontent.fiev5-1.fna.fbcdn.net/v/t1.0-9/51251638_113968236393630_2343095833257312256_n.jpg?_nc_cat=108&amp;_nc_ht=scontent.fiev5-1.fna&amp;oh=81059fd64b33a1c812da0bedc63404ea&amp;oe=5D4E55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2514600"/>
            <a:ext cx="4064001" cy="3048001"/>
          </a:xfrm>
          <a:prstGeom prst="rect">
            <a:avLst/>
          </a:prstGeom>
          <a:noFill/>
        </p:spPr>
      </p:pic>
      <p:pic>
        <p:nvPicPr>
          <p:cNvPr id="69636" name="Picture 4" descr="Ð¡Ð²ÑÑÐ»Ð¸Ð½Ð° Ð²ÑÐ´ ÐÐ½Ð¶ÐµÐ»Ð¸ ÐÑÐ¿ÑÑÐºÐ¾Ñ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2514600"/>
            <a:ext cx="4191000" cy="31432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81000" y="335846"/>
            <a:ext cx="80772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9263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uk-UA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10-Б клас – участь у конкурсі «Файна Україна».</a:t>
            </a: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uk-UA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9-В клас – участь у виставі «10 сходинок до Бога».</a:t>
            </a: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uk-UA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11-А, 10-А – у </a:t>
            </a:r>
            <a:r>
              <a:rPr lang="uk-UA" sz="2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бібліофесті</a:t>
            </a:r>
            <a:r>
              <a:rPr lang="uk-UA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відкритті </a:t>
            </a:r>
            <a:r>
              <a:rPr lang="uk-UA" sz="2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еко-бібліотеки</a:t>
            </a:r>
            <a:r>
              <a:rPr lang="uk-UA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(Керівник </a:t>
            </a:r>
            <a:r>
              <a:rPr lang="uk-UA" sz="2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Гаврон</a:t>
            </a:r>
            <a:r>
              <a:rPr lang="uk-UA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М.Є., </a:t>
            </a:r>
            <a:r>
              <a:rPr lang="uk-UA" sz="2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Яворська</a:t>
            </a:r>
            <a:r>
              <a:rPr lang="uk-UA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О.М.)</a:t>
            </a: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sz="24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uk-UA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Участь збірної команди</a:t>
            </a:r>
            <a:r>
              <a:rPr lang="uk-UA" sz="2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учнів ліцею </a:t>
            </a:r>
            <a:r>
              <a:rPr lang="uk-UA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Чемпіонаті м. Тернополя з баскетболу серед  юнаків 2005-2008 років народження  (Керівник </a:t>
            </a:r>
            <a:r>
              <a:rPr lang="uk-UA" sz="2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Давлюд</a:t>
            </a:r>
            <a:r>
              <a:rPr lang="uk-UA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О.П., </a:t>
            </a:r>
            <a:r>
              <a:rPr lang="uk-UA" sz="2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Олексюк</a:t>
            </a:r>
            <a:r>
              <a:rPr lang="uk-UA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І.Б.)</a:t>
            </a:r>
            <a:endParaRPr lang="uk-UA" sz="2400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uk-UA" sz="2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Участь  збірної команди учнів ліцею </a:t>
            </a:r>
            <a:r>
              <a:rPr lang="uk-UA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Чемпіонаті м. Тернополя з волейболу серед юнаків (Керівник </a:t>
            </a:r>
            <a:r>
              <a:rPr lang="uk-UA" sz="2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Давлюд</a:t>
            </a:r>
            <a:r>
              <a:rPr lang="uk-UA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О.П., </a:t>
            </a:r>
            <a:r>
              <a:rPr lang="uk-UA" sz="2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Олексюк</a:t>
            </a:r>
            <a:r>
              <a:rPr lang="uk-UA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І.Б.)</a:t>
            </a: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uk-UA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Участь у  патріотичному фестивалі «Ігри патріотів» проводиться серед учнів 3-х (Керівник Герасимчук І.В.)</a:t>
            </a:r>
            <a:endParaRPr lang="uk-UA" sz="2400" dirty="0" smtClean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indent="449263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uk-UA" sz="2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Участь збірної команди учнів  ліцею у Фестивалі за програмою «Дитяча атлетика 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IAAF</a:t>
            </a:r>
            <a:r>
              <a:rPr lang="uk-UA" sz="24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r>
              <a:rPr lang="uk-UA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рамках проведення</a:t>
            </a:r>
            <a:r>
              <a:rPr lang="uk-UA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ІІІ Дворових Олімпійських ігор (Керівник </a:t>
            </a:r>
            <a:r>
              <a:rPr lang="uk-UA" sz="2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Давлюд</a:t>
            </a:r>
            <a:r>
              <a:rPr lang="uk-UA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О.П.).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Кінохвилька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9810" name="Picture 2" descr="Ð¡Ð²ÑÑÐ»Ð¸Ð½Ð° Ð²ÑÐ´ Iryna Sekelyk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0" y="990600"/>
            <a:ext cx="3429000" cy="2571751"/>
          </a:xfrm>
          <a:prstGeom prst="rect">
            <a:avLst/>
          </a:prstGeom>
          <a:noFill/>
        </p:spPr>
      </p:pic>
      <p:pic>
        <p:nvPicPr>
          <p:cNvPr id="119812" name="Picture 4" descr="Ð¡Ð²ÑÑÐ»Ð¸Ð½Ð° Ð²ÑÐ´ Iryna Sekelyk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3810000"/>
            <a:ext cx="3759200" cy="2819400"/>
          </a:xfrm>
          <a:prstGeom prst="rect">
            <a:avLst/>
          </a:prstGeom>
          <a:noFill/>
        </p:spPr>
      </p:pic>
      <p:pic>
        <p:nvPicPr>
          <p:cNvPr id="119816" name="Picture 8" descr="Ð¡Ð²ÑÑÐ»Ð¸Ð½Ð° Ð²ÑÐ´ Iryna Sekelyk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3657600"/>
            <a:ext cx="3657600" cy="2743200"/>
          </a:xfrm>
          <a:prstGeom prst="rect">
            <a:avLst/>
          </a:prstGeom>
          <a:noFill/>
        </p:spPr>
      </p:pic>
      <p:pic>
        <p:nvPicPr>
          <p:cNvPr id="119820" name="Picture 12" descr="Ð¡Ð²ÑÑÐ»Ð¸Ð½Ð° Ð²ÑÐ´ Iryna Sekelyk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76800" y="914400"/>
            <a:ext cx="3505200" cy="2628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10" descr="Ð¡Ð²ÑÑÐ»Ð¸Ð½Ð° Ð²ÑÐ´ Iryna Sekelyk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04800"/>
            <a:ext cx="4114800" cy="3086100"/>
          </a:xfrm>
          <a:prstGeom prst="rect">
            <a:avLst/>
          </a:prstGeom>
          <a:noFill/>
        </p:spPr>
      </p:pic>
      <p:pic>
        <p:nvPicPr>
          <p:cNvPr id="3" name="Picture 14" descr="Ð¡Ð²ÑÑÐ»Ð¸Ð½Ð° Ð²ÑÐ´ Iryna Sekelyk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8200" y="457200"/>
            <a:ext cx="4038600" cy="3028950"/>
          </a:xfrm>
          <a:prstGeom prst="rect">
            <a:avLst/>
          </a:prstGeom>
          <a:noFill/>
        </p:spPr>
      </p:pic>
      <p:pic>
        <p:nvPicPr>
          <p:cNvPr id="4" name="Picture 6" descr="Ð¡Ð²ÑÑÐ»Ð¸Ð½Ð° Ð²ÑÐ´ Iryna Sekelyk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3505200"/>
            <a:ext cx="4038600" cy="3028950"/>
          </a:xfrm>
          <a:prstGeom prst="rect">
            <a:avLst/>
          </a:prstGeom>
          <a:noFill/>
        </p:spPr>
      </p:pic>
      <p:pic>
        <p:nvPicPr>
          <p:cNvPr id="120834" name="Picture 2" descr="Ð¡Ð²ÑÑÐ»Ð¸Ð½Ð° Ð²ÑÐ´ Iryna Sekelyk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48200" y="3505200"/>
            <a:ext cx="4064000" cy="304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821363"/>
          </a:xfrm>
        </p:spPr>
        <p:txBody>
          <a:bodyPr>
            <a:normAutofit/>
          </a:bodyPr>
          <a:lstStyle/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Участь у міському інтелектуальному конкурсі “ Що? Де? Коли?”  (команда 10-А класу. Керівник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Секелик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І.І.)</a:t>
            </a:r>
          </a:p>
          <a:p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Всеукраїнська дитячо-юнацька військово-патріотична гра  “ Сокіл ” (“ Джура ”)  (Яремчук Н.О.)  (Відмінено)</a:t>
            </a:r>
          </a:p>
          <a:p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І міський фестиваль декоративно-ужиткового мистецтва юних талантів “ Яйце – райце ” (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Яворська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О.М., Мийник Т.Р., Данилишин О.В.,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Ліпська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А.І.)</a:t>
            </a:r>
          </a:p>
          <a:p>
            <a:endParaRPr lang="uk-UA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Міський огляд – конкурс творчих досягнень колективів художньої самодіяльності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“Творчість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юних тобі, Україно!” (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Макавчук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Ю.Р., </a:t>
            </a:r>
            <a:r>
              <a:rPr lang="uk-UA" sz="2400" dirty="0" err="1" smtClean="0">
                <a:latin typeface="Times New Roman" pitchFamily="18" charset="0"/>
                <a:cs typeface="Times New Roman" pitchFamily="18" charset="0"/>
              </a:rPr>
              <a:t>Дутчак</a:t>
            </a:r>
            <a:r>
              <a:rPr lang="uk-UA" sz="2400" dirty="0" smtClean="0">
                <a:latin typeface="Times New Roman" pitchFamily="18" charset="0"/>
                <a:cs typeface="Times New Roman" pitchFamily="18" charset="0"/>
              </a:rPr>
              <a:t> Л.)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610600" cy="1676400"/>
          </a:xfrm>
        </p:spPr>
        <p:txBody>
          <a:bodyPr>
            <a:noAutofit/>
          </a:bodyPr>
          <a:lstStyle/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Міський етап обласного фестивалю-конкурсу духовної пісні, керівник О.А.Купецька, концертмейстери І.В.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Маловічко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та С.М.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Маловічко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І місце </a:t>
            </a:r>
            <a:endParaRPr lang="uk-UA" sz="1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106" name="Picture 2" descr="Ð¡Ð²ÑÑÐ»Ð¸Ð½Ð° Ð²ÑÐ´ Oksana Kupetska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2057400"/>
            <a:ext cx="6146800" cy="46101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49154" name="Picture 2" descr="https://scontent.fiev5-1.fna.fbcdn.net/v/t1.0-9/53305561_568545103657384_2818025512893415424_n.jpg?_nc_cat=110&amp;_nc_ht=scontent.fiev5-1.fna&amp;oh=b12f842906515e3caf3c3655d96f2a02&amp;oe=5D138CCB"/>
          <p:cNvPicPr>
            <a:picLocks noChangeAspect="1" noChangeArrowheads="1"/>
          </p:cNvPicPr>
          <p:nvPr/>
        </p:nvPicPr>
        <p:blipFill>
          <a:blip r:embed="rId3"/>
          <a:srcRect b="8889"/>
          <a:stretch>
            <a:fillRect/>
          </a:stretch>
        </p:blipFill>
        <p:spPr bwMode="auto">
          <a:xfrm>
            <a:off x="0" y="1905000"/>
            <a:ext cx="9144000" cy="46863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400" dirty="0" smtClean="0"/>
              <a:t/>
            </a:r>
            <a:br>
              <a:rPr lang="uk-UA" sz="2400" dirty="0" smtClean="0"/>
            </a:br>
            <a:r>
              <a:rPr lang="uk-UA" sz="2400" dirty="0" smtClean="0"/>
              <a:t/>
            </a:r>
            <a:br>
              <a:rPr lang="uk-UA" sz="2400" dirty="0" smtClean="0"/>
            </a:b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9 березня .</a:t>
            </a:r>
            <a:br>
              <a:rPr lang="uk-UA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Шевченківський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флешмоб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біля пам'ятника Кобзарю з нагоди 205-річчя від дня народження.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“Ми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чуємо тебе, Кобзарю, крізь століття. У росяні вінки заплетені суцвіття До ніг тобі, титане,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кладемо...”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Яшкін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Р.М.,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Писуляк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Н.П.,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Рудак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С.В.)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51202" name="Picture 2" descr="Ð¡Ð²ÑÑÐ»Ð¸Ð½Ð° Ð²ÑÐ´ Ruslana Yashkin."/>
          <p:cNvPicPr>
            <a:picLocks noChangeAspect="1" noChangeArrowheads="1"/>
          </p:cNvPicPr>
          <p:nvPr/>
        </p:nvPicPr>
        <p:blipFill>
          <a:blip r:embed="rId3"/>
          <a:srcRect t="25000" r="1250"/>
          <a:stretch>
            <a:fillRect/>
          </a:stretch>
        </p:blipFill>
        <p:spPr bwMode="auto">
          <a:xfrm>
            <a:off x="457200" y="685800"/>
            <a:ext cx="3886200" cy="2213659"/>
          </a:xfrm>
          <a:prstGeom prst="rect">
            <a:avLst/>
          </a:prstGeom>
          <a:noFill/>
        </p:spPr>
      </p:pic>
      <p:pic>
        <p:nvPicPr>
          <p:cNvPr id="51204" name="Picture 4" descr="Ð¡Ð²ÑÑÐ»Ð¸Ð½Ð° Ð²ÑÐ´ Ruslana Yashkin."/>
          <p:cNvPicPr>
            <a:picLocks noChangeAspect="1" noChangeArrowheads="1"/>
          </p:cNvPicPr>
          <p:nvPr/>
        </p:nvPicPr>
        <p:blipFill>
          <a:blip r:embed="rId4"/>
          <a:srcRect t="30000"/>
          <a:stretch>
            <a:fillRect/>
          </a:stretch>
        </p:blipFill>
        <p:spPr bwMode="auto">
          <a:xfrm>
            <a:off x="4495800" y="685800"/>
            <a:ext cx="3918858" cy="2057401"/>
          </a:xfrm>
          <a:prstGeom prst="rect">
            <a:avLst/>
          </a:prstGeom>
          <a:noFill/>
        </p:spPr>
      </p:pic>
      <p:pic>
        <p:nvPicPr>
          <p:cNvPr id="4" name="Picture 2" descr="Ð¡Ð²ÑÑÐ»Ð¸Ð½Ð° Ð²ÑÐ´ Ruslana Yashkin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3400" y="3048000"/>
            <a:ext cx="3688119" cy="3050382"/>
          </a:xfrm>
          <a:prstGeom prst="rect">
            <a:avLst/>
          </a:prstGeom>
          <a:noFill/>
        </p:spPr>
      </p:pic>
      <p:pic>
        <p:nvPicPr>
          <p:cNvPr id="5" name="Picture 8" descr="Ð¡Ð²ÑÑÐ»Ð¸Ð½Ð° Ð²ÑÐ´ Ruslana Yashkin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95800" y="2971800"/>
            <a:ext cx="4191000" cy="31432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63492" name="Picture 4" descr="Ð¡Ð²ÑÑÐ»Ð¸Ð½Ð° Ð²ÑÐ´ Nadya  Priydun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038600"/>
            <a:ext cx="3530600" cy="2647950"/>
          </a:xfrm>
          <a:prstGeom prst="rect">
            <a:avLst/>
          </a:prstGeom>
          <a:noFill/>
        </p:spPr>
      </p:pic>
      <p:pic>
        <p:nvPicPr>
          <p:cNvPr id="63500" name="Picture 12" descr="Ð¡Ð²ÑÑÐ»Ð¸Ð½Ð° Ð²ÑÐ´ Nadya  Priydun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" y="1428750"/>
            <a:ext cx="3429000" cy="257175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мистецько-патріотичному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фестивалі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"Вставай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Сонце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"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Президентом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України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Петром Порошенко.</a:t>
            </a:r>
            <a:r>
              <a:rPr lang="uk-UA" sz="2400" b="1" u="sng" dirty="0" smtClean="0">
                <a:latin typeface="Times New Roman" pitchFamily="18" charset="0"/>
                <a:cs typeface="Times New Roman" pitchFamily="18" charset="0"/>
                <a:hlinkClick r:id="rId5"/>
              </a:rPr>
              <a:t> </a:t>
            </a:r>
            <a:r>
              <a:rPr lang="uk-UA" sz="2400" b="1" u="sng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b="1" u="sng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25 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березня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3496" name="Picture 8" descr="Ð¡Ð²ÑÑÐ»Ð¸Ð½Ð° Ð²ÑÐ´ Nadya  Priydun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9200" y="4038600"/>
            <a:ext cx="3505200" cy="2628900"/>
          </a:xfrm>
          <a:prstGeom prst="rect">
            <a:avLst/>
          </a:prstGeom>
          <a:noFill/>
        </p:spPr>
      </p:pic>
      <p:pic>
        <p:nvPicPr>
          <p:cNvPr id="63498" name="Picture 10" descr="Ð¡Ð²ÑÑÐ»Ð¸Ð½Ð° Ð²ÑÐ´ Nadya  Priydun.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05400" y="1447800"/>
            <a:ext cx="3429000" cy="2571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Ð¡Ð²ÑÑÐ»Ð¸Ð½Ð° Ð²ÑÐ´ Nadya  Priydun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914400"/>
            <a:ext cx="3996268" cy="2247901"/>
          </a:xfrm>
          <a:prstGeom prst="rect">
            <a:avLst/>
          </a:prstGeom>
          <a:noFill/>
        </p:spPr>
      </p:pic>
      <p:pic>
        <p:nvPicPr>
          <p:cNvPr id="2052" name="Picture 4" descr="Ð¡Ð²ÑÑÐ»Ð¸Ð½Ð° Ð²ÑÐ´ Nadya  Priydun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3657600"/>
            <a:ext cx="4131734" cy="2324101"/>
          </a:xfrm>
          <a:prstGeom prst="rect">
            <a:avLst/>
          </a:prstGeom>
          <a:noFill/>
        </p:spPr>
      </p:pic>
      <p:pic>
        <p:nvPicPr>
          <p:cNvPr id="2054" name="Picture 6" descr="Ð¡Ð²ÑÑÐ»Ð¸Ð½Ð° Ð²ÑÐ´ Nadya  Priydun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53000" y="762000"/>
            <a:ext cx="3124200" cy="2343150"/>
          </a:xfrm>
          <a:prstGeom prst="rect">
            <a:avLst/>
          </a:prstGeom>
          <a:noFill/>
        </p:spPr>
      </p:pic>
      <p:pic>
        <p:nvPicPr>
          <p:cNvPr id="5" name="Picture 6" descr="Ð¡Ð²ÑÑÐ»Ð¸Ð½Ð° Ð²ÑÐ´ Nadya  Priydun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81600" y="3276600"/>
            <a:ext cx="2457450" cy="3276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64514" name="Picture 2" descr="Ð¡Ð²ÑÑÐ»Ð¸Ð½Ð° Ð²ÑÐ´ Nadya  Priydun."/>
          <p:cNvPicPr>
            <a:picLocks noChangeAspect="1" noChangeArrowheads="1"/>
          </p:cNvPicPr>
          <p:nvPr/>
        </p:nvPicPr>
        <p:blipFill>
          <a:blip r:embed="rId3"/>
          <a:srcRect l="17188" b="22917"/>
          <a:stretch>
            <a:fillRect/>
          </a:stretch>
        </p:blipFill>
        <p:spPr bwMode="auto">
          <a:xfrm>
            <a:off x="304800" y="304800"/>
            <a:ext cx="4038600" cy="2819400"/>
          </a:xfrm>
          <a:prstGeom prst="rect">
            <a:avLst/>
          </a:prstGeom>
          <a:noFill/>
        </p:spPr>
      </p:pic>
      <p:pic>
        <p:nvPicPr>
          <p:cNvPr id="64516" name="Picture 4" descr="Ð¡Ð²ÑÑÐ»Ð¸Ð½Ð° Ð²ÑÐ´ Nadya  Priydun."/>
          <p:cNvPicPr>
            <a:picLocks noChangeAspect="1" noChangeArrowheads="1"/>
          </p:cNvPicPr>
          <p:nvPr/>
        </p:nvPicPr>
        <p:blipFill>
          <a:blip r:embed="rId4"/>
          <a:srcRect l="6818" r="11364" b="27273"/>
          <a:stretch>
            <a:fillRect/>
          </a:stretch>
        </p:blipFill>
        <p:spPr bwMode="auto">
          <a:xfrm>
            <a:off x="4495800" y="279400"/>
            <a:ext cx="4343400" cy="2895600"/>
          </a:xfrm>
          <a:prstGeom prst="rect">
            <a:avLst/>
          </a:prstGeom>
          <a:noFill/>
        </p:spPr>
      </p:pic>
      <p:pic>
        <p:nvPicPr>
          <p:cNvPr id="4" name="Picture 2" descr="Ð¡Ð²ÑÑÐ»Ð¸Ð½Ð° Ð²ÑÐ´ Nadya  Priydun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3581400"/>
            <a:ext cx="3784600" cy="2838450"/>
          </a:xfrm>
          <a:prstGeom prst="rect">
            <a:avLst/>
          </a:prstGeom>
          <a:noFill/>
        </p:spPr>
      </p:pic>
      <p:pic>
        <p:nvPicPr>
          <p:cNvPr id="64518" name="Picture 6" descr="https://scontent.fiev5-1.fna.fbcdn.net/v/t1.0-9/56189776_1611607958982795_3099411905903591424_n.jpg?_nc_cat=109&amp;_nc_ht=scontent.fiev5-1.fna&amp;oh=daf319dfca9f85b4f5cbe1c2466a7994&amp;oe=5D4A93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53000" y="3581400"/>
            <a:ext cx="3733800" cy="28003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Майстер – клас </a:t>
            </a:r>
            <a:r>
              <a:rPr lang="uk-UA" sz="2800" b="1" dirty="0" err="1" smtClean="0">
                <a:latin typeface="Times New Roman" pitchFamily="18" charset="0"/>
                <a:cs typeface="Times New Roman" pitchFamily="18" charset="0"/>
              </a:rPr>
              <a:t>“Оздоблення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та виготовлення пасхальних яєць та </a:t>
            </a:r>
            <a:r>
              <a:rPr lang="uk-UA" sz="2800" b="1" dirty="0" err="1" smtClean="0">
                <a:latin typeface="Times New Roman" pitchFamily="18" charset="0"/>
                <a:cs typeface="Times New Roman" pitchFamily="18" charset="0"/>
              </a:rPr>
              <a:t>кроликів”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br>
              <a:rPr lang="uk-UA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Мороз  Т.Р.    3-В клас</a:t>
            </a:r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Ð¡Ð²ÑÑÐ»Ð¸Ð½Ð° Ð²ÑÐ´ Tetyana  Yaschishin."/>
          <p:cNvPicPr>
            <a:picLocks noChangeAspect="1" noChangeArrowheads="1"/>
          </p:cNvPicPr>
          <p:nvPr/>
        </p:nvPicPr>
        <p:blipFill>
          <a:blip r:embed="rId3"/>
          <a:srcRect t="10101" r="4545"/>
          <a:stretch>
            <a:fillRect/>
          </a:stretch>
        </p:blipFill>
        <p:spPr bwMode="auto">
          <a:xfrm>
            <a:off x="228600" y="2057400"/>
            <a:ext cx="4297589" cy="3133270"/>
          </a:xfrm>
          <a:prstGeom prst="rect">
            <a:avLst/>
          </a:prstGeom>
          <a:noFill/>
        </p:spPr>
      </p:pic>
      <p:pic>
        <p:nvPicPr>
          <p:cNvPr id="1028" name="Picture 4" descr="Ð¡Ð²ÑÑÐ»Ð¸Ð½Ð° Ð²ÑÐ´ Tetyana  Yaschishin."/>
          <p:cNvPicPr>
            <a:picLocks noChangeAspect="1" noChangeArrowheads="1"/>
          </p:cNvPicPr>
          <p:nvPr/>
        </p:nvPicPr>
        <p:blipFill>
          <a:blip r:embed="rId4"/>
          <a:srcRect l="6818" t="12727"/>
          <a:stretch>
            <a:fillRect/>
          </a:stretch>
        </p:blipFill>
        <p:spPr bwMode="auto">
          <a:xfrm>
            <a:off x="4572000" y="2057400"/>
            <a:ext cx="4556127" cy="32004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uk-UA" sz="4000" b="1" dirty="0" smtClean="0">
                <a:latin typeface="Times New Roman" pitchFamily="18" charset="0"/>
                <a:cs typeface="Times New Roman" pitchFamily="18" charset="0"/>
              </a:rPr>
              <a:t>ІІ Науковий пікнік</a:t>
            </a:r>
            <a:endParaRPr lang="uk-UA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2470" name="Picture 6" descr="Ð¡Ð²ÑÑÐ»Ð¸Ð½Ð° Ð²ÑÐ´ Volodymyr Pokhonskyy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1828800"/>
            <a:ext cx="8153400" cy="4586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4" descr="https://scontent.flwo4-1.fna.fbcdn.net/v/t1.0-9/60867155_141376920319428_6552054940276097024_n.jpg?_nc_cat=106&amp;_nc_ht=scontent.flwo4-1.fna&amp;oh=97eb8bf8a7d66e6291da72bbba7f053b&amp;oe=5D6846F5"/>
          <p:cNvPicPr>
            <a:picLocks noChangeAspect="1" noChangeArrowheads="1"/>
          </p:cNvPicPr>
          <p:nvPr/>
        </p:nvPicPr>
        <p:blipFill>
          <a:blip r:embed="rId3"/>
          <a:srcRect r="10833"/>
          <a:stretch>
            <a:fillRect/>
          </a:stretch>
        </p:blipFill>
        <p:spPr bwMode="auto">
          <a:xfrm>
            <a:off x="4648200" y="4038600"/>
            <a:ext cx="4282179" cy="2341192"/>
          </a:xfrm>
          <a:prstGeom prst="rect">
            <a:avLst/>
          </a:prstGeom>
          <a:noFill/>
        </p:spPr>
      </p:pic>
      <p:pic>
        <p:nvPicPr>
          <p:cNvPr id="3" name="Picture 2" descr="Ð¡Ð²ÑÑÐ»Ð¸Ð½Ð° Ð²ÑÐ´ Nata Oros."/>
          <p:cNvPicPr>
            <a:picLocks noChangeAspect="1" noChangeArrowheads="1"/>
          </p:cNvPicPr>
          <p:nvPr/>
        </p:nvPicPr>
        <p:blipFill>
          <a:blip r:embed="rId4"/>
          <a:srcRect t="20113"/>
          <a:stretch>
            <a:fillRect/>
          </a:stretch>
        </p:blipFill>
        <p:spPr bwMode="auto">
          <a:xfrm>
            <a:off x="914400" y="304800"/>
            <a:ext cx="3124200" cy="3327769"/>
          </a:xfrm>
          <a:prstGeom prst="rect">
            <a:avLst/>
          </a:prstGeom>
          <a:noFill/>
        </p:spPr>
      </p:pic>
      <p:pic>
        <p:nvPicPr>
          <p:cNvPr id="89090" name="Picture 2" descr="Ð¡Ð²ÑÑÐ»Ð¸Ð½Ð° Ð²ÑÐ´ ÐÐ½Ð¶ÐµÐ»Ð¸ ÐÑÐ¿ÑÑÐºÐ¾Ñ."/>
          <p:cNvPicPr>
            <a:picLocks noChangeAspect="1" noChangeArrowheads="1"/>
          </p:cNvPicPr>
          <p:nvPr/>
        </p:nvPicPr>
        <p:blipFill>
          <a:blip r:embed="rId5"/>
          <a:srcRect t="16667" b="37572"/>
          <a:stretch>
            <a:fillRect/>
          </a:stretch>
        </p:blipFill>
        <p:spPr bwMode="auto">
          <a:xfrm>
            <a:off x="4648200" y="228600"/>
            <a:ext cx="3962399" cy="3223542"/>
          </a:xfrm>
          <a:prstGeom prst="rect">
            <a:avLst/>
          </a:prstGeom>
          <a:noFill/>
        </p:spPr>
      </p:pic>
      <p:pic>
        <p:nvPicPr>
          <p:cNvPr id="89092" name="Picture 4" descr="Ð¡Ð²ÑÑÐ»Ð¸Ð½Ð° Ð²ÑÐ´ ÐÐ½Ð¶ÐµÐ»Ð¸ ÐÑÐ¿ÑÑÐºÐ¾Ñ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28600" y="3962400"/>
            <a:ext cx="4419600" cy="2486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90114" name="Picture 2" descr="Ð¡Ð²ÑÑÐ»Ð¸Ð½Ð° Ð²ÑÐ´ ÐÐ½Ð¶ÐµÐ»Ð¸ ÐÑÐ¿ÑÑÐºÐ¾Ñ."/>
          <p:cNvPicPr>
            <a:picLocks noChangeAspect="1" noChangeArrowheads="1"/>
          </p:cNvPicPr>
          <p:nvPr/>
        </p:nvPicPr>
        <p:blipFill>
          <a:blip r:embed="rId3"/>
          <a:srcRect l="28017" r="11466" b="33333"/>
          <a:stretch>
            <a:fillRect/>
          </a:stretch>
        </p:blipFill>
        <p:spPr bwMode="auto">
          <a:xfrm>
            <a:off x="381000" y="304800"/>
            <a:ext cx="4398579" cy="2362200"/>
          </a:xfrm>
          <a:prstGeom prst="rect">
            <a:avLst/>
          </a:prstGeom>
          <a:noFill/>
        </p:spPr>
      </p:pic>
      <p:pic>
        <p:nvPicPr>
          <p:cNvPr id="90116" name="Picture 4" descr="Ð¡Ð²ÑÑÐ»Ð¸Ð½Ð° Ð²ÑÐ´ ÐÐ½Ð¶ÐµÐ»Ð¸ ÐÑÐ¿ÑÑÐºÐ¾Ñ."/>
          <p:cNvPicPr>
            <a:picLocks noChangeAspect="1" noChangeArrowheads="1"/>
          </p:cNvPicPr>
          <p:nvPr/>
        </p:nvPicPr>
        <p:blipFill>
          <a:blip r:embed="rId4"/>
          <a:srcRect l="4500" r="13000"/>
          <a:stretch>
            <a:fillRect/>
          </a:stretch>
        </p:blipFill>
        <p:spPr bwMode="auto">
          <a:xfrm>
            <a:off x="457200" y="3352800"/>
            <a:ext cx="4191000" cy="2476500"/>
          </a:xfrm>
          <a:prstGeom prst="rect">
            <a:avLst/>
          </a:prstGeom>
          <a:noFill/>
        </p:spPr>
      </p:pic>
      <p:pic>
        <p:nvPicPr>
          <p:cNvPr id="90120" name="Picture 8" descr="Ð¡Ð²ÑÑÐ»Ð¸Ð½Ð° Ð²ÑÐ´ ÐÐ½Ð¶ÐµÐ»Ð¸ ÐÑÐ¿ÑÑÐºÐ¾Ñ."/>
          <p:cNvPicPr>
            <a:picLocks noChangeAspect="1" noChangeArrowheads="1"/>
          </p:cNvPicPr>
          <p:nvPr/>
        </p:nvPicPr>
        <p:blipFill>
          <a:blip r:embed="rId5"/>
          <a:srcRect l="6667" r="13333"/>
          <a:stretch>
            <a:fillRect/>
          </a:stretch>
        </p:blipFill>
        <p:spPr bwMode="auto">
          <a:xfrm>
            <a:off x="4800600" y="304800"/>
            <a:ext cx="4114800" cy="2507457"/>
          </a:xfrm>
          <a:prstGeom prst="rect">
            <a:avLst/>
          </a:prstGeom>
          <a:noFill/>
        </p:spPr>
      </p:pic>
      <p:pic>
        <p:nvPicPr>
          <p:cNvPr id="90122" name="Picture 10" descr="Ð¡Ð²ÑÑÐ»Ð¸Ð½Ð° Ð²ÑÐ´ ÐÐ½Ð¶ÐµÐ»Ð¸ ÐÑÐ¿ÑÑÐºÐ¾Ñ."/>
          <p:cNvPicPr>
            <a:picLocks noChangeAspect="1" noChangeArrowheads="1"/>
          </p:cNvPicPr>
          <p:nvPr/>
        </p:nvPicPr>
        <p:blipFill>
          <a:blip r:embed="rId6"/>
          <a:srcRect r="15984" b="-1640"/>
          <a:stretch>
            <a:fillRect/>
          </a:stretch>
        </p:blipFill>
        <p:spPr bwMode="auto">
          <a:xfrm>
            <a:off x="4724400" y="3429000"/>
            <a:ext cx="4134591" cy="243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>
            <a:normAutofit/>
          </a:bodyPr>
          <a:lstStyle/>
          <a:p>
            <a:pPr algn="l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Марш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“Героїв”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762000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3886200"/>
            <a:ext cx="3562000" cy="26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 t="11888"/>
          <a:stretch>
            <a:fillRect/>
          </a:stretch>
        </p:blipFill>
        <p:spPr bwMode="auto">
          <a:xfrm>
            <a:off x="381000" y="3657600"/>
            <a:ext cx="4273200" cy="28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https://scontent.flwo4-1.fna.fbcdn.net/v/t1.0-9/61374082_1410353732440204_3578227762143428608_n.jpg?_nc_cat=103&amp;_nc_ht=scontent.flwo4-1.fna&amp;oh=7c6133a7c01f643bc80f50593676df42&amp;oe=5D95F4F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10200" y="228600"/>
            <a:ext cx="2705100" cy="3606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uk-UA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Обласні, Всеукраїнські, міжнародні  конкурси</a:t>
            </a:r>
            <a:r>
              <a:rPr lang="uk-UA" dirty="0" smtClean="0">
                <a:latin typeface="Arial" pitchFamily="34" charset="0"/>
                <a:cs typeface="Arial" pitchFamily="34" charset="0"/>
              </a:rPr>
              <a:t/>
            </a:r>
            <a:br>
              <a:rPr lang="uk-UA" dirty="0" smtClean="0">
                <a:latin typeface="Arial" pitchFamily="34" charset="0"/>
                <a:cs typeface="Arial" pitchFamily="34" charset="0"/>
              </a:rPr>
            </a:br>
            <a:endParaRPr lang="uk-UA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524000"/>
            <a:ext cx="9144000" cy="4953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10-Б клас </a:t>
            </a:r>
            <a:r>
              <a:rPr lang="uk-UA" sz="2200" dirty="0" smtClean="0">
                <a:ea typeface="Times New Roman" pitchFamily="18" charset="0"/>
                <a:cs typeface="Times New Roman" pitchFamily="18" charset="0"/>
              </a:rPr>
              <a:t>–</a:t>
            </a:r>
            <a:r>
              <a:rPr lang="uk-UA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участь у конкурсі </a:t>
            </a:r>
            <a:r>
              <a:rPr lang="uk-UA" sz="2200" dirty="0" smtClean="0">
                <a:ea typeface="Times New Roman" pitchFamily="18" charset="0"/>
                <a:cs typeface="Times New Roman" pitchFamily="18" charset="0"/>
              </a:rPr>
              <a:t>«</a:t>
            </a:r>
            <a:r>
              <a:rPr lang="uk-UA" sz="2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Денс</a:t>
            </a:r>
            <a:r>
              <a:rPr lang="uk-UA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плай</a:t>
            </a:r>
            <a:r>
              <a:rPr lang="uk-UA" sz="2200" dirty="0" smtClean="0">
                <a:ea typeface="Times New Roman" pitchFamily="18" charset="0"/>
                <a:cs typeface="Times New Roman" pitchFamily="18" charset="0"/>
              </a:rPr>
              <a:t>»</a:t>
            </a:r>
            <a:r>
              <a:rPr lang="uk-UA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 с. </a:t>
            </a:r>
            <a:r>
              <a:rPr lang="uk-UA" sz="2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Сергіївка</a:t>
            </a:r>
            <a:r>
              <a:rPr lang="uk-UA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uk-UA" sz="22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Команди 8-10 класів, крім 8-В взяли участь в обласній інтелектуальній грі </a:t>
            </a:r>
            <a:r>
              <a:rPr lang="uk-UA" sz="2200" dirty="0" smtClean="0">
                <a:ea typeface="Times New Roman" pitchFamily="18" charset="0"/>
                <a:cs typeface="Times New Roman" pitchFamily="18" charset="0"/>
              </a:rPr>
              <a:t>«</a:t>
            </a:r>
            <a:r>
              <a:rPr lang="uk-UA" sz="2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Вундеркіндер</a:t>
            </a:r>
            <a:r>
              <a:rPr lang="uk-UA" sz="2200" dirty="0" smtClean="0">
                <a:ea typeface="Times New Roman" pitchFamily="18" charset="0"/>
                <a:cs typeface="Times New Roman" pitchFamily="18" charset="0"/>
              </a:rPr>
              <a:t>»</a:t>
            </a:r>
            <a:r>
              <a:rPr lang="uk-UA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uk-UA" sz="22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Обласна виставка-конкурс </a:t>
            </a:r>
            <a:r>
              <a:rPr lang="uk-UA" sz="2200" dirty="0" smtClean="0">
                <a:ea typeface="Times New Roman" pitchFamily="18" charset="0"/>
                <a:cs typeface="Times New Roman" pitchFamily="18" charset="0"/>
              </a:rPr>
              <a:t>«</a:t>
            </a:r>
            <a:r>
              <a:rPr lang="uk-UA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Замість ялинки </a:t>
            </a:r>
            <a:r>
              <a:rPr lang="uk-UA" sz="2200" dirty="0" smtClean="0">
                <a:ea typeface="Times New Roman" pitchFamily="18" charset="0"/>
                <a:cs typeface="Times New Roman" pitchFamily="18" charset="0"/>
              </a:rPr>
              <a:t>–</a:t>
            </a:r>
            <a:r>
              <a:rPr lang="uk-UA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зимовий букет</a:t>
            </a:r>
            <a:r>
              <a:rPr lang="uk-UA" sz="2200" dirty="0" smtClean="0">
                <a:ea typeface="Times New Roman" pitchFamily="18" charset="0"/>
                <a:cs typeface="Times New Roman" pitchFamily="18" charset="0"/>
              </a:rPr>
              <a:t>»</a:t>
            </a:r>
            <a:r>
              <a:rPr lang="uk-UA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</a:t>
            </a:r>
            <a:r>
              <a:rPr lang="uk-UA" sz="2200" dirty="0" smtClean="0">
                <a:ea typeface="Times New Roman" pitchFamily="18" charset="0"/>
                <a:cs typeface="Times New Roman" pitchFamily="18" charset="0"/>
              </a:rPr>
              <a:t>«</a:t>
            </a:r>
            <a:r>
              <a:rPr lang="uk-UA" sz="2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Еко</a:t>
            </a:r>
            <a:r>
              <a:rPr lang="uk-UA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sz="2200" dirty="0" smtClean="0">
                <a:ea typeface="Times New Roman" pitchFamily="18" charset="0"/>
                <a:cs typeface="Times New Roman" pitchFamily="18" charset="0"/>
              </a:rPr>
              <a:t>–</a:t>
            </a:r>
            <a:r>
              <a:rPr lang="uk-UA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центрі</a:t>
            </a:r>
            <a:r>
              <a:rPr lang="uk-UA" sz="2200" dirty="0" smtClean="0">
                <a:ea typeface="Times New Roman" pitchFamily="18" charset="0"/>
                <a:cs typeface="Times New Roman" pitchFamily="18" charset="0"/>
              </a:rPr>
              <a:t>»</a:t>
            </a:r>
            <a:r>
              <a:rPr lang="uk-UA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uk-UA" sz="2200" b="1" u="sng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 місце </a:t>
            </a:r>
            <a:r>
              <a:rPr lang="uk-UA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11-А клас </a:t>
            </a:r>
            <a:r>
              <a:rPr lang="uk-UA" sz="2200" dirty="0" smtClean="0">
                <a:ea typeface="Times New Roman" pitchFamily="18" charset="0"/>
                <a:cs typeface="Times New Roman" pitchFamily="18" charset="0"/>
              </a:rPr>
              <a:t>«</a:t>
            </a:r>
            <a:r>
              <a:rPr lang="uk-UA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Смачна красуня</a:t>
            </a:r>
            <a:r>
              <a:rPr lang="uk-UA" sz="2200" dirty="0" smtClean="0">
                <a:ea typeface="Times New Roman" pitchFamily="18" charset="0"/>
                <a:cs typeface="Times New Roman" pitchFamily="18" charset="0"/>
              </a:rPr>
              <a:t>»</a:t>
            </a:r>
            <a:r>
              <a:rPr lang="uk-UA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(Керівник </a:t>
            </a:r>
            <a:r>
              <a:rPr lang="uk-UA" sz="2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Яворська</a:t>
            </a:r>
            <a:r>
              <a:rPr lang="uk-UA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О.М.).</a:t>
            </a:r>
            <a:endParaRPr lang="uk-UA" sz="22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Яворська</a:t>
            </a:r>
            <a:r>
              <a:rPr lang="uk-UA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О.М., класний керівник 11-А класу, учитель трудового навчання була учасником обласного семінару голів методичного об</a:t>
            </a:r>
            <a:r>
              <a:rPr lang="uk-UA" sz="2200" dirty="0" smtClean="0">
                <a:ea typeface="Times New Roman" pitchFamily="18" charset="0"/>
                <a:cs typeface="Times New Roman" pitchFamily="18" charset="0"/>
              </a:rPr>
              <a:t>’</a:t>
            </a:r>
            <a:r>
              <a:rPr lang="uk-UA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єднання класних керівників </a:t>
            </a:r>
            <a:r>
              <a:rPr lang="uk-UA" sz="2200" dirty="0" smtClean="0">
                <a:ea typeface="Times New Roman" pitchFamily="18" charset="0"/>
                <a:cs typeface="Times New Roman" pitchFamily="18" charset="0"/>
              </a:rPr>
              <a:t>«</a:t>
            </a:r>
            <a:r>
              <a:rPr lang="uk-UA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Співпраця освітнього закладу з бібліотекою</a:t>
            </a:r>
            <a:r>
              <a:rPr lang="uk-UA" sz="2200" dirty="0" smtClean="0">
                <a:ea typeface="Times New Roman" pitchFamily="18" charset="0"/>
                <a:cs typeface="Times New Roman" pitchFamily="18" charset="0"/>
              </a:rPr>
              <a:t>»</a:t>
            </a:r>
            <a:r>
              <a:rPr lang="uk-UA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uk-UA" sz="22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6-В клас у міжнародному конкурсі в м. Одесі </a:t>
            </a:r>
            <a:r>
              <a:rPr lang="uk-UA" sz="2200" dirty="0" smtClean="0">
                <a:ea typeface="Times New Roman" pitchFamily="18" charset="0"/>
                <a:cs typeface="Times New Roman" pitchFamily="18" charset="0"/>
              </a:rPr>
              <a:t>«</a:t>
            </a:r>
            <a:r>
              <a:rPr lang="uk-UA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Сонячний берег</a:t>
            </a:r>
            <a:r>
              <a:rPr lang="uk-UA" sz="2200" dirty="0" smtClean="0">
                <a:ea typeface="Times New Roman" pitchFamily="18" charset="0"/>
                <a:cs typeface="Times New Roman" pitchFamily="18" charset="0"/>
              </a:rPr>
              <a:t>»</a:t>
            </a:r>
            <a:r>
              <a:rPr lang="uk-UA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uk-UA" sz="22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sz="2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Кінашевська</a:t>
            </a:r>
            <a:r>
              <a:rPr lang="uk-UA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О, Кавун Л. (9-В)  учасники   конкурсу малюнку у Франції;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Обласний конкурс на </a:t>
            </a:r>
            <a:r>
              <a:rPr lang="uk-UA" sz="2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струнно</a:t>
            </a:r>
            <a:r>
              <a:rPr lang="uk-UA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смичкових інструментах </a:t>
            </a:r>
            <a:r>
              <a:rPr lang="uk-UA" sz="2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“Творчість</a:t>
            </a:r>
            <a:r>
              <a:rPr lang="uk-UA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sz="2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юних”</a:t>
            </a:r>
            <a:r>
              <a:rPr lang="uk-UA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uk-UA" sz="22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Баклаженко</a:t>
            </a:r>
            <a:r>
              <a:rPr lang="uk-UA" sz="22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Н.7-В – </a:t>
            </a:r>
            <a:r>
              <a:rPr lang="uk-UA" sz="2200" b="1" u="sng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 місце</a:t>
            </a:r>
            <a:r>
              <a:rPr lang="uk-UA" sz="2200" b="1" u="sng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 Міжнародний конкурс ім. Є. </a:t>
            </a:r>
            <a:r>
              <a:rPr lang="uk-UA" sz="2200" dirty="0" err="1" smtClean="0">
                <a:latin typeface="Times New Roman" pitchFamily="18" charset="0"/>
                <a:cs typeface="Times New Roman" pitchFamily="18" charset="0"/>
              </a:rPr>
              <a:t>Станковича</a:t>
            </a: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. м. Київ. Соло </a:t>
            </a:r>
            <a:r>
              <a:rPr lang="uk-UA" sz="2200" dirty="0" err="1" smtClean="0">
                <a:latin typeface="Times New Roman" pitchFamily="18" charset="0"/>
                <a:cs typeface="Times New Roman" pitchFamily="18" charset="0"/>
              </a:rPr>
              <a:t>Баклаженко</a:t>
            </a: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 Н.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uk-UA" sz="2200" smtClean="0">
                <a:latin typeface="Times New Roman" pitchFamily="18" charset="0"/>
                <a:cs typeface="Times New Roman" pitchFamily="18" charset="0"/>
              </a:rPr>
              <a:t>7-В</a:t>
            </a:r>
            <a:endParaRPr lang="uk-UA" sz="2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52400" y="457200"/>
            <a:ext cx="8991600" cy="5668963"/>
          </a:xfrm>
        </p:spPr>
        <p:txBody>
          <a:bodyPr>
            <a:normAutofit fontScale="77500" lnSpcReduction="20000"/>
          </a:bodyPr>
          <a:lstStyle/>
          <a:p>
            <a:pPr algn="ctr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20 березня. </a:t>
            </a:r>
          </a:p>
          <a:p>
            <a:pPr algn="ctr"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Обласний семінар.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Екологічний міст </a:t>
            </a:r>
            <a:r>
              <a:rPr lang="uk-UA" b="1" i="1" dirty="0" err="1" smtClean="0">
                <a:latin typeface="Times New Roman" pitchFamily="18" charset="0"/>
                <a:cs typeface="Times New Roman" pitchFamily="18" charset="0"/>
              </a:rPr>
              <a:t>“Засоби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 формування життєвих </a:t>
            </a:r>
            <a:r>
              <a:rPr lang="uk-UA" b="1" i="1" dirty="0" err="1" smtClean="0">
                <a:latin typeface="Times New Roman" pitchFamily="18" charset="0"/>
                <a:cs typeface="Times New Roman" pitchFamily="18" charset="0"/>
              </a:rPr>
              <a:t>компетентностей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 сучасних учнів в контексті освітніх змін. Екологічне виховання сучасного </a:t>
            </a:r>
            <a:r>
              <a:rPr lang="uk-UA" b="1" i="1" dirty="0" err="1" smtClean="0">
                <a:latin typeface="Times New Roman" pitchFamily="18" charset="0"/>
                <a:cs typeface="Times New Roman" pitchFamily="18" charset="0"/>
              </a:rPr>
              <a:t>школяра”</a:t>
            </a: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pPr>
              <a:buNone/>
            </a:pPr>
            <a:r>
              <a:rPr lang="uk-UA" b="1" i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Гаврон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М.Є.,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Ліпська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А.І.,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Заворська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О.А.) </a:t>
            </a:r>
          </a:p>
          <a:p>
            <a:pPr>
              <a:buNone/>
            </a:pP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Наші гості :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Бицюра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Л. О., заступник міського голови;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Сесик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О.О., методист ТОКІППО; 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Мудра О.М., учитель НВК ЗОШ І- ІІІ ступенів - ДНЗ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с.В.Гаї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None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Каплан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О.В., методист ТОКІППО;</a:t>
            </a:r>
          </a:p>
          <a:p>
            <a:pPr>
              <a:buNone/>
            </a:pP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ДанчевськаН.М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., завідувач екологічної бібліотеки 5 для дорослих;</a:t>
            </a:r>
          </a:p>
          <a:p>
            <a:pPr>
              <a:buNone/>
            </a:pP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Сидій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У. ,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Мисак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Г., керівники гуртка </a:t>
            </a:r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еколого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 - натуралістичного центру</a:t>
            </a:r>
            <a:endParaRPr lang="uk-UA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30722" name="Picture 2" descr="Ð¡Ð²ÑÑÐ»Ð¸Ð½Ð° Ð²ÑÐ´ ÐÐ½Ð¶ÐµÐ»Ð¸ ÐÑÐ¿ÑÑÐºÐ¾Ñ."/>
          <p:cNvPicPr>
            <a:picLocks noChangeAspect="1" noChangeArrowheads="1"/>
          </p:cNvPicPr>
          <p:nvPr/>
        </p:nvPicPr>
        <p:blipFill>
          <a:blip r:embed="rId3"/>
          <a:srcRect t="10000" r="2146" b="29166"/>
          <a:stretch>
            <a:fillRect/>
          </a:stretch>
        </p:blipFill>
        <p:spPr bwMode="auto">
          <a:xfrm>
            <a:off x="3200400" y="1371600"/>
            <a:ext cx="2605414" cy="3336758"/>
          </a:xfrm>
          <a:prstGeom prst="rect">
            <a:avLst/>
          </a:prstGeom>
          <a:noFill/>
        </p:spPr>
      </p:pic>
      <p:pic>
        <p:nvPicPr>
          <p:cNvPr id="3" name="Picture 2" descr="Ð¡Ð²ÑÑÐ»Ð¸Ð½Ð° Ð²ÑÐ´ ÐÐ½Ð¶ÐµÐ»Ð¸ ÐÑÐ¿ÑÑÐºÐ¾Ñ."/>
          <p:cNvPicPr>
            <a:picLocks noChangeAspect="1" noChangeArrowheads="1"/>
          </p:cNvPicPr>
          <p:nvPr/>
        </p:nvPicPr>
        <p:blipFill>
          <a:blip r:embed="rId4"/>
          <a:srcRect l="24167" r="23333"/>
          <a:stretch>
            <a:fillRect/>
          </a:stretch>
        </p:blipFill>
        <p:spPr bwMode="auto">
          <a:xfrm>
            <a:off x="5879122" y="3505200"/>
            <a:ext cx="3036277" cy="2819401"/>
          </a:xfrm>
          <a:prstGeom prst="rect">
            <a:avLst/>
          </a:prstGeom>
          <a:noFill/>
        </p:spPr>
      </p:pic>
      <p:pic>
        <p:nvPicPr>
          <p:cNvPr id="110594" name="Picture 2" descr="Ð¡Ð²ÑÑÐ»Ð¸Ð½Ð° Ð²ÑÐ´ ÐÐ°ÑÑÑ ÐÐ°Ð²ÑÐ¾Ð½."/>
          <p:cNvPicPr>
            <a:picLocks noChangeAspect="1" noChangeArrowheads="1"/>
          </p:cNvPicPr>
          <p:nvPr/>
        </p:nvPicPr>
        <p:blipFill>
          <a:blip r:embed="rId5"/>
          <a:srcRect l="30000" t="20000" r="10000"/>
          <a:stretch>
            <a:fillRect/>
          </a:stretch>
        </p:blipFill>
        <p:spPr bwMode="auto">
          <a:xfrm>
            <a:off x="5943600" y="228600"/>
            <a:ext cx="2590800" cy="2743200"/>
          </a:xfrm>
          <a:prstGeom prst="rect">
            <a:avLst/>
          </a:prstGeom>
          <a:noFill/>
        </p:spPr>
      </p:pic>
      <p:pic>
        <p:nvPicPr>
          <p:cNvPr id="110596" name="Picture 4" descr="Ð¡Ð²ÑÑÐ»Ð¸Ð½Ð° Ð²ÑÐ´ ÐÐ°ÑÑÑ ÐÐ°Ð²ÑÐ¾Ð½."/>
          <p:cNvPicPr>
            <a:picLocks noChangeAspect="1" noChangeArrowheads="1"/>
          </p:cNvPicPr>
          <p:nvPr/>
        </p:nvPicPr>
        <p:blipFill>
          <a:blip r:embed="rId6"/>
          <a:srcRect l="33333" t="14444" r="25833" b="16667"/>
          <a:stretch>
            <a:fillRect/>
          </a:stretch>
        </p:blipFill>
        <p:spPr bwMode="auto">
          <a:xfrm>
            <a:off x="533400" y="152400"/>
            <a:ext cx="2438400" cy="3085322"/>
          </a:xfrm>
          <a:prstGeom prst="rect">
            <a:avLst/>
          </a:prstGeom>
          <a:noFill/>
        </p:spPr>
      </p:pic>
      <p:pic>
        <p:nvPicPr>
          <p:cNvPr id="110598" name="Picture 6" descr="Ð¡Ð²ÑÑÐ»Ð¸Ð½Ð° Ð²ÑÐ´ ÐÐ°ÑÑÑ ÐÐ°Ð²ÑÐ¾Ð½."/>
          <p:cNvPicPr>
            <a:picLocks noChangeAspect="1" noChangeArrowheads="1"/>
          </p:cNvPicPr>
          <p:nvPr/>
        </p:nvPicPr>
        <p:blipFill>
          <a:blip r:embed="rId7"/>
          <a:srcRect l="37500" t="38889" r="30000"/>
          <a:stretch>
            <a:fillRect/>
          </a:stretch>
        </p:blipFill>
        <p:spPr bwMode="auto">
          <a:xfrm>
            <a:off x="609600" y="3429000"/>
            <a:ext cx="2286000" cy="32238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Ð¡Ð²ÑÑÐ»Ð¸Ð½Ð° Ð²ÑÐ´ ÐÐ°ÑÑÑ ÐÐ°Ð²ÑÐ¾Ð½."/>
          <p:cNvPicPr>
            <a:picLocks noChangeAspect="1" noChangeArrowheads="1"/>
          </p:cNvPicPr>
          <p:nvPr/>
        </p:nvPicPr>
        <p:blipFill>
          <a:blip r:embed="rId3"/>
          <a:srcRect b="12903"/>
          <a:stretch>
            <a:fillRect/>
          </a:stretch>
        </p:blipFill>
        <p:spPr bwMode="auto">
          <a:xfrm>
            <a:off x="533400" y="457200"/>
            <a:ext cx="3149600" cy="2057400"/>
          </a:xfrm>
          <a:prstGeom prst="rect">
            <a:avLst/>
          </a:prstGeom>
          <a:noFill/>
        </p:spPr>
      </p:pic>
      <p:pic>
        <p:nvPicPr>
          <p:cNvPr id="4" name="Picture 2" descr="Ð¡Ð²ÑÑÐ»Ð¸Ð½Ð° Ð²ÑÐ´ ÐÐ°ÑÑÑ ÐÐ°Ð²ÑÐ¾Ð½."/>
          <p:cNvPicPr>
            <a:picLocks noChangeAspect="1" noChangeArrowheads="1"/>
          </p:cNvPicPr>
          <p:nvPr/>
        </p:nvPicPr>
        <p:blipFill>
          <a:blip r:embed="rId4"/>
          <a:srcRect t="23256" r="26744" b="20310"/>
          <a:stretch>
            <a:fillRect/>
          </a:stretch>
        </p:blipFill>
        <p:spPr bwMode="auto">
          <a:xfrm>
            <a:off x="4953000" y="533400"/>
            <a:ext cx="3429000" cy="1981200"/>
          </a:xfrm>
          <a:prstGeom prst="rect">
            <a:avLst/>
          </a:prstGeom>
          <a:noFill/>
        </p:spPr>
      </p:pic>
      <p:pic>
        <p:nvPicPr>
          <p:cNvPr id="31746" name="Picture 2" descr="Ð¡Ð²ÑÑÐ»Ð¸Ð½Ð° Ð²ÑÐ´ ÐÐ½Ð¶ÐµÐ»Ð¸ ÐÑÐ¿ÑÑÐºÐ¾Ñ."/>
          <p:cNvPicPr>
            <a:picLocks noChangeAspect="1" noChangeArrowheads="1"/>
          </p:cNvPicPr>
          <p:nvPr/>
        </p:nvPicPr>
        <p:blipFill>
          <a:blip r:embed="rId5"/>
          <a:srcRect b="19294"/>
          <a:stretch>
            <a:fillRect/>
          </a:stretch>
        </p:blipFill>
        <p:spPr bwMode="auto">
          <a:xfrm>
            <a:off x="2057400" y="2743200"/>
            <a:ext cx="4648200" cy="1828800"/>
          </a:xfrm>
          <a:prstGeom prst="rect">
            <a:avLst/>
          </a:prstGeom>
          <a:noFill/>
        </p:spPr>
      </p:pic>
      <p:pic>
        <p:nvPicPr>
          <p:cNvPr id="6" name="Picture 2" descr="Ð¡Ð²ÑÑÐ»Ð¸Ð½Ð° Ð²ÑÐ´ ÐÐ°ÑÑÑ ÐÐ°Ð²ÑÐ¾Ð½."/>
          <p:cNvPicPr>
            <a:picLocks noChangeAspect="1" noChangeArrowheads="1"/>
          </p:cNvPicPr>
          <p:nvPr/>
        </p:nvPicPr>
        <p:blipFill>
          <a:blip r:embed="rId6"/>
          <a:srcRect t="19355"/>
          <a:stretch>
            <a:fillRect/>
          </a:stretch>
        </p:blipFill>
        <p:spPr bwMode="auto">
          <a:xfrm>
            <a:off x="533400" y="4724400"/>
            <a:ext cx="3149600" cy="1905000"/>
          </a:xfrm>
          <a:prstGeom prst="rect">
            <a:avLst/>
          </a:prstGeom>
          <a:noFill/>
        </p:spPr>
      </p:pic>
      <p:pic>
        <p:nvPicPr>
          <p:cNvPr id="5" name="Picture 2" descr="Ð¡Ð²ÑÑÐ»Ð¸Ð½Ð° Ð²ÑÐ´ ÐÐ°ÑÑÑ ÐÐ°Ð²ÑÐ¾Ð½."/>
          <p:cNvPicPr>
            <a:picLocks noChangeAspect="1" noChangeArrowheads="1"/>
          </p:cNvPicPr>
          <p:nvPr/>
        </p:nvPicPr>
        <p:blipFill>
          <a:blip r:embed="rId7"/>
          <a:srcRect l="14062" t="37112" r="27344" b="12500"/>
          <a:stretch>
            <a:fillRect/>
          </a:stretch>
        </p:blipFill>
        <p:spPr bwMode="auto">
          <a:xfrm>
            <a:off x="5791200" y="4724400"/>
            <a:ext cx="2953657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29 березня хор старших класів </a:t>
            </a:r>
            <a:br>
              <a:rPr lang="uk-UA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Обласний фестиваль - конкурс духовної пісні. </a:t>
            </a:r>
            <a:br>
              <a:rPr lang="uk-UA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Керівник Купецька О.А., концертмейстер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Маловічко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І.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Ð¡Ð²ÑÑÐ»Ð¸Ð½Ð° Ð²ÑÐ´ ÐÐ½Ð¶ÐµÐ»Ð¸ ÐÑÐ¿ÑÑÐºÐ¾Ñ."/>
          <p:cNvPicPr>
            <a:picLocks noChangeAspect="1" noChangeArrowheads="1"/>
          </p:cNvPicPr>
          <p:nvPr/>
        </p:nvPicPr>
        <p:blipFill>
          <a:blip r:embed="rId3"/>
          <a:srcRect t="12422" r="13168"/>
          <a:stretch>
            <a:fillRect/>
          </a:stretch>
        </p:blipFill>
        <p:spPr bwMode="auto">
          <a:xfrm>
            <a:off x="381000" y="1295400"/>
            <a:ext cx="3657600" cy="1790701"/>
          </a:xfrm>
          <a:prstGeom prst="rect">
            <a:avLst/>
          </a:prstGeom>
          <a:noFill/>
        </p:spPr>
      </p:pic>
      <p:pic>
        <p:nvPicPr>
          <p:cNvPr id="1028" name="Picture 4" descr="Ð¡Ð²ÑÑÐ»Ð¸Ð½Ð° Ð²ÑÐ´ ÐÐ½Ð¶ÐµÐ»Ð¸ ÐÑÐ¿ÑÑÐºÐ¾Ñ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1371600"/>
            <a:ext cx="3806731" cy="1847851"/>
          </a:xfrm>
          <a:prstGeom prst="rect">
            <a:avLst/>
          </a:prstGeom>
          <a:noFill/>
        </p:spPr>
      </p:pic>
      <p:pic>
        <p:nvPicPr>
          <p:cNvPr id="1030" name="Picture 6" descr="Ð¡Ð²ÑÑÐ»Ð¸Ð½Ð° Ð²ÑÐ´ ÐÐ½Ð¶ÐµÐ»Ð¸ ÐÑÐ¿ÑÑÐºÐ¾Ñ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" y="3200400"/>
            <a:ext cx="3649752" cy="1771651"/>
          </a:xfrm>
          <a:prstGeom prst="rect">
            <a:avLst/>
          </a:prstGeom>
          <a:noFill/>
        </p:spPr>
      </p:pic>
      <p:pic>
        <p:nvPicPr>
          <p:cNvPr id="1032" name="Picture 8" descr="Ð¡Ð²ÑÑÐ»Ð¸Ð½Ð° Ð²ÑÐ´ ÐÐ½Ð¶ÐµÐ»Ð¸ ÐÑÐ¿ÑÑÐºÐ¾Ñ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00600" y="3276600"/>
            <a:ext cx="3657600" cy="1775460"/>
          </a:xfrm>
          <a:prstGeom prst="rect">
            <a:avLst/>
          </a:prstGeom>
          <a:noFill/>
        </p:spPr>
      </p:pic>
      <p:pic>
        <p:nvPicPr>
          <p:cNvPr id="8" name="Picture 2" descr="Ð¡Ð²ÑÑÐ»Ð¸Ð½Ð° Ð²ÑÐ´ ÐÐ½Ð¶ÐµÐ»Ð¸ ÐÑÐ¿ÑÑÐºÐ¾Ñ."/>
          <p:cNvPicPr>
            <a:picLocks noChangeAspect="1" noChangeArrowheads="1"/>
          </p:cNvPicPr>
          <p:nvPr/>
        </p:nvPicPr>
        <p:blipFill>
          <a:blip r:embed="rId7"/>
          <a:srcRect b="22472"/>
          <a:stretch>
            <a:fillRect/>
          </a:stretch>
        </p:blipFill>
        <p:spPr bwMode="auto">
          <a:xfrm>
            <a:off x="228600" y="5105400"/>
            <a:ext cx="4049589" cy="1524000"/>
          </a:xfrm>
          <a:prstGeom prst="rect">
            <a:avLst/>
          </a:prstGeom>
          <a:noFill/>
        </p:spPr>
      </p:pic>
      <p:pic>
        <p:nvPicPr>
          <p:cNvPr id="9" name="Picture 4" descr="Ð¡Ð²ÑÑÐ»Ð¸Ð½Ð° Ð²ÑÐ´ ÐÐ½Ð¶ÐµÐ»Ð¸ ÐÑÐ¿ÑÑÐºÐ¾Ñ."/>
          <p:cNvPicPr>
            <a:picLocks noChangeAspect="1" noChangeArrowheads="1"/>
          </p:cNvPicPr>
          <p:nvPr/>
        </p:nvPicPr>
        <p:blipFill>
          <a:blip r:embed="rId8"/>
          <a:srcRect l="4167" t="9364" r="13333" b="31330"/>
          <a:stretch>
            <a:fillRect/>
          </a:stretch>
        </p:blipFill>
        <p:spPr bwMode="auto">
          <a:xfrm>
            <a:off x="4572000" y="5105400"/>
            <a:ext cx="4149090" cy="1447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52400" y="533400"/>
            <a:ext cx="876300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Переможці І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Міжнародного проекту-конкурсу "Тарас Шевченко єднає народи". </a:t>
            </a:r>
            <a:endParaRPr lang="uk-UA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Білик А. 11-Б. -    </a:t>
            </a:r>
            <a:r>
              <a:rPr lang="uk-UA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місце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- "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Відеоформат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читаної поезії Т.Шевченка українською мовою". </a:t>
            </a:r>
          </a:p>
          <a:p>
            <a:pPr>
              <a:buFont typeface="Arial" pitchFamily="34" charset="0"/>
              <a:buChar char="•"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Колектив читців: Рудницький Д., 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Гоцяк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З., Чубар В., </a:t>
            </a:r>
          </a:p>
          <a:p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Лотоцька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Н., Маєвський Т. - "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Відеоформат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читаної поезії Т.Шевченка українською та іноземними мовами"( номінація "Креативне бачення")</a:t>
            </a:r>
          </a:p>
          <a:p>
            <a:pPr>
              <a:buFont typeface="Arial" pitchFamily="34" charset="0"/>
              <a:buChar char="•"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Відеоформат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співаної поезії" : 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Гребеняк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В.- </a:t>
            </a:r>
            <a:r>
              <a:rPr lang="uk-UA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1місце,</a:t>
            </a:r>
          </a:p>
          <a:p>
            <a:pPr>
              <a:buFont typeface="Arial" pitchFamily="34" charset="0"/>
              <a:buChar char="•"/>
            </a:pP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Гоцяк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З.- </a:t>
            </a:r>
            <a:r>
              <a:rPr lang="uk-UA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місце. </a:t>
            </a:r>
          </a:p>
          <a:p>
            <a:r>
              <a:rPr lang="uk-UA" sz="2000" i="1" dirty="0" smtClean="0">
                <a:latin typeface="Times New Roman" pitchFamily="18" charset="0"/>
                <a:cs typeface="Times New Roman" pitchFamily="18" charset="0"/>
              </a:rPr>
              <a:t>Підготували вчителі: </a:t>
            </a:r>
            <a:r>
              <a:rPr lang="uk-UA" sz="2000" i="1" dirty="0" err="1" smtClean="0">
                <a:latin typeface="Times New Roman" pitchFamily="18" charset="0"/>
                <a:cs typeface="Times New Roman" pitchFamily="18" charset="0"/>
              </a:rPr>
              <a:t>Яшкін</a:t>
            </a:r>
            <a:r>
              <a:rPr lang="uk-UA" sz="2000" i="1" dirty="0" smtClean="0">
                <a:latin typeface="Times New Roman" pitchFamily="18" charset="0"/>
                <a:cs typeface="Times New Roman" pitchFamily="18" charset="0"/>
              </a:rPr>
              <a:t> Р.М., </a:t>
            </a:r>
            <a:r>
              <a:rPr lang="uk-UA" sz="2000" i="1" dirty="0" err="1" smtClean="0">
                <a:latin typeface="Times New Roman" pitchFamily="18" charset="0"/>
                <a:cs typeface="Times New Roman" pitchFamily="18" charset="0"/>
              </a:rPr>
              <a:t>Писуляк</a:t>
            </a:r>
            <a:r>
              <a:rPr lang="uk-UA" sz="2000" i="1" dirty="0" smtClean="0">
                <a:latin typeface="Times New Roman" pitchFamily="18" charset="0"/>
                <a:cs typeface="Times New Roman" pitchFamily="18" charset="0"/>
              </a:rPr>
              <a:t> Н.П., Гусак Л.І., </a:t>
            </a:r>
            <a:r>
              <a:rPr lang="uk-UA" sz="2000" i="1" dirty="0" err="1" smtClean="0">
                <a:latin typeface="Times New Roman" pitchFamily="18" charset="0"/>
                <a:cs typeface="Times New Roman" pitchFamily="18" charset="0"/>
              </a:rPr>
              <a:t>Рудницька</a:t>
            </a:r>
            <a:r>
              <a:rPr lang="uk-UA" sz="2000" i="1" dirty="0" smtClean="0">
                <a:latin typeface="Times New Roman" pitchFamily="18" charset="0"/>
                <a:cs typeface="Times New Roman" pitchFamily="18" charset="0"/>
              </a:rPr>
              <a:t> О.В.</a:t>
            </a: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uk-UA" sz="2000" b="1" dirty="0" err="1" smtClean="0">
                <a:latin typeface="Times New Roman" pitchFamily="18" charset="0"/>
                <a:cs typeface="Times New Roman" pitchFamily="18" charset="0"/>
              </a:rPr>
              <a:t>підномінації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“ Образотворче мистецтво ” (номінація “ Мій Шевченко у художньому втілені ”);</a:t>
            </a:r>
          </a:p>
          <a:p>
            <a:pPr>
              <a:buFont typeface="Arial" pitchFamily="34" charset="0"/>
              <a:buChar char="•"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Дуда І. – </a:t>
            </a:r>
            <a:r>
              <a:rPr lang="uk-UA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місце </a:t>
            </a:r>
          </a:p>
          <a:p>
            <a:pPr>
              <a:buFont typeface="Arial" pitchFamily="34" charset="0"/>
              <a:buChar char="•"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Галушка Р. – </a:t>
            </a:r>
            <a:r>
              <a:rPr lang="uk-UA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 місце </a:t>
            </a:r>
          </a:p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У номінації “ Мій Шевченко у художньому </a:t>
            </a:r>
            <a:r>
              <a:rPr lang="uk-UA" sz="2000" b="1" dirty="0" err="1" smtClean="0">
                <a:latin typeface="Times New Roman" pitchFamily="18" charset="0"/>
                <a:cs typeface="Times New Roman" pitchFamily="18" charset="0"/>
              </a:rPr>
              <a:t>втілені”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2000" b="1" dirty="0" err="1" smtClean="0">
                <a:latin typeface="Times New Roman" pitchFamily="18" charset="0"/>
                <a:cs typeface="Times New Roman" pitchFamily="18" charset="0"/>
              </a:rPr>
              <a:t>підномінації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“ Хореографія ”:</a:t>
            </a:r>
          </a:p>
          <a:p>
            <a:pPr>
              <a:buFont typeface="Arial" pitchFamily="34" charset="0"/>
              <a:buChar char="•"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Ансамбль народного танцю </a:t>
            </a:r>
            <a:r>
              <a:rPr lang="uk-UA" sz="2000" dirty="0" err="1" smtClean="0">
                <a:latin typeface="Times New Roman" pitchFamily="18" charset="0"/>
                <a:cs typeface="Times New Roman" pitchFamily="18" charset="0"/>
              </a:rPr>
              <a:t>“Галичанка”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uk-UA" sz="2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місце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  (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Михальчук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З.М.)</a:t>
            </a:r>
          </a:p>
          <a:p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uk-UA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Загальношкільні :</a:t>
            </a:r>
            <a:endParaRPr lang="uk-UA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57158" y="928671"/>
            <a:ext cx="8429684" cy="6432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Свято першого дзвоника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uk-UA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Концерт до Дня працівників освіти, підготували учні 11-х класів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uk-UA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Заходи присвячені Дню Незалежності України (проводила педагог-організатор 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Секелик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І.І., 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Дмитришин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О.В. та учнівський парламент):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 учні 5-х , 6-х класів брали участь у </a:t>
            </a:r>
            <a:r>
              <a:rPr kumimoji="0" lang="uk-UA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квесті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у конкурсі малюнків на асфальті:  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 місце 5-А, 6-А, 6-В, ІІ місце 5-Б, 5-В, 6-Б, 7-В</a:t>
            </a:r>
            <a:r>
              <a:rPr lang="uk-UA" sz="2000" dirty="0" smtClean="0">
                <a:latin typeface="Arial" pitchFamily="34" charset="0"/>
                <a:cs typeface="Arial" pitchFamily="34" charset="0"/>
              </a:rPr>
              <a:t>    </a:t>
            </a:r>
            <a:r>
              <a:rPr kumimoji="0" lang="uk-UA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ІІІ місце 7-А, 7-Б.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uk-UA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Заходи присвячені 80 річчю з дня народження І. </a:t>
            </a:r>
            <a:r>
              <a:rPr lang="uk-UA" sz="20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Герети</a:t>
            </a:r>
            <a:r>
              <a:rPr lang="uk-UA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lang="uk-UA" sz="20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у стінах ліцею відбувся урочистий концерт 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uk-UA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Учні 11-А і 11-Б класів взяли участь у фінансовій грі, яку проводив клуб </a:t>
            </a:r>
            <a:r>
              <a:rPr lang="uk-UA" sz="2000" dirty="0" smtClean="0">
                <a:ea typeface="Times New Roman" pitchFamily="18" charset="0"/>
                <a:cs typeface="Times New Roman" pitchFamily="18" charset="0"/>
              </a:rPr>
              <a:t>«</a:t>
            </a:r>
            <a:r>
              <a:rPr lang="uk-UA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Партнер</a:t>
            </a:r>
            <a:r>
              <a:rPr lang="uk-UA" sz="2000" dirty="0" smtClean="0">
                <a:ea typeface="Times New Roman" pitchFamily="18" charset="0"/>
                <a:cs typeface="Times New Roman" pitchFamily="18" charset="0"/>
              </a:rPr>
              <a:t>».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uk-UA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Заходи до Дня Гідності і Свободи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uk-UA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Команди 8-А, 8-Б класів були учасниками інтелектуальній вікторині </a:t>
            </a:r>
            <a:r>
              <a:rPr lang="uk-UA" sz="2000" dirty="0" smtClean="0">
                <a:ea typeface="Times New Roman" pitchFamily="18" charset="0"/>
                <a:cs typeface="Times New Roman" pitchFamily="18" charset="0"/>
              </a:rPr>
              <a:t>«</a:t>
            </a:r>
            <a:r>
              <a:rPr lang="uk-UA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Що?</a:t>
            </a:r>
            <a:r>
              <a:rPr lang="uk-UA" sz="2000" dirty="0" smtClean="0">
                <a:ea typeface="Times New Roman" pitchFamily="18" charset="0"/>
                <a:cs typeface="Times New Roman" pitchFamily="18" charset="0"/>
              </a:rPr>
              <a:t>»</a:t>
            </a:r>
            <a:r>
              <a:rPr lang="uk-UA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uk-UA" sz="2000" dirty="0" smtClean="0">
                <a:ea typeface="Times New Roman" pitchFamily="18" charset="0"/>
                <a:cs typeface="Times New Roman" pitchFamily="18" charset="0"/>
              </a:rPr>
              <a:t>«</a:t>
            </a:r>
            <a:r>
              <a:rPr lang="uk-UA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Де?</a:t>
            </a:r>
            <a:r>
              <a:rPr lang="uk-UA" sz="2000" dirty="0" smtClean="0">
                <a:ea typeface="Times New Roman" pitchFamily="18" charset="0"/>
                <a:cs typeface="Times New Roman" pitchFamily="18" charset="0"/>
              </a:rPr>
              <a:t>»</a:t>
            </a:r>
            <a:r>
              <a:rPr lang="uk-UA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uk-UA" sz="2000" dirty="0" smtClean="0">
                <a:ea typeface="Times New Roman" pitchFamily="18" charset="0"/>
                <a:cs typeface="Times New Roman" pitchFamily="18" charset="0"/>
              </a:rPr>
              <a:t>«</a:t>
            </a:r>
            <a:r>
              <a:rPr lang="uk-UA" sz="20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Коли?</a:t>
            </a:r>
            <a:r>
              <a:rPr lang="uk-UA" sz="2000" dirty="0" smtClean="0">
                <a:ea typeface="Times New Roman" pitchFamily="18" charset="0"/>
                <a:cs typeface="Times New Roman" pitchFamily="18" charset="0"/>
              </a:rPr>
              <a:t>»</a:t>
            </a:r>
            <a:endParaRPr lang="uk-UA" sz="2000" dirty="0" smtClean="0">
              <a:latin typeface="Arial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uk-UA" sz="2000" dirty="0" smtClean="0"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uk-UA" sz="20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5720" y="4429132"/>
            <a:ext cx="86439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uk-UA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uk-UA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12" descr="Ð¡Ð²ÑÑÐ»Ð¸Ð½Ð° Ð²ÑÐ´ Ruslana Yashkin."/>
          <p:cNvPicPr>
            <a:picLocks noChangeAspect="1" noChangeArrowheads="1"/>
          </p:cNvPicPr>
          <p:nvPr/>
        </p:nvPicPr>
        <p:blipFill>
          <a:blip r:embed="rId3"/>
          <a:srcRect t="30425"/>
          <a:stretch>
            <a:fillRect/>
          </a:stretch>
        </p:blipFill>
        <p:spPr bwMode="auto">
          <a:xfrm>
            <a:off x="457200" y="1219200"/>
            <a:ext cx="8150225" cy="42529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10" descr="Ð¡Ð²ÑÑÐ»Ð¸Ð½Ð° Ð²ÑÐ´ Ruslana Yashkin."/>
          <p:cNvPicPr>
            <a:picLocks noChangeAspect="1" noChangeArrowheads="1"/>
          </p:cNvPicPr>
          <p:nvPr/>
        </p:nvPicPr>
        <p:blipFill>
          <a:blip r:embed="rId3"/>
          <a:srcRect l="23287" t="36337" r="18935" b="7830"/>
          <a:stretch>
            <a:fillRect/>
          </a:stretch>
        </p:blipFill>
        <p:spPr bwMode="auto">
          <a:xfrm>
            <a:off x="457200" y="533400"/>
            <a:ext cx="3962400" cy="5105400"/>
          </a:xfrm>
          <a:prstGeom prst="rect">
            <a:avLst/>
          </a:prstGeom>
          <a:noFill/>
        </p:spPr>
      </p:pic>
      <p:pic>
        <p:nvPicPr>
          <p:cNvPr id="3" name="Picture 8" descr="Ð¡Ð²ÑÑÐ»Ð¸Ð½Ð° Ð²ÑÐ´ Ruslana Yashkin."/>
          <p:cNvPicPr>
            <a:picLocks noChangeAspect="1" noChangeArrowheads="1"/>
          </p:cNvPicPr>
          <p:nvPr/>
        </p:nvPicPr>
        <p:blipFill>
          <a:blip r:embed="rId4"/>
          <a:srcRect l="12222" t="27500" r="26667" b="17500"/>
          <a:stretch>
            <a:fillRect/>
          </a:stretch>
        </p:blipFill>
        <p:spPr bwMode="auto">
          <a:xfrm>
            <a:off x="4572000" y="609600"/>
            <a:ext cx="4191000" cy="5029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2" descr="Ð¡Ð²ÑÑÐ»Ð¸Ð½Ð° Ð²ÑÐ´ Ruslana Yashkin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609600"/>
            <a:ext cx="7315200" cy="54864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1028" name="Picture 4" descr="Ð¡Ð²ÑÑÐ»Ð¸Ð½Ð° Ð²ÑÐ´ Ruslana Yashkin."/>
          <p:cNvPicPr>
            <a:picLocks noChangeAspect="1" noChangeArrowheads="1"/>
          </p:cNvPicPr>
          <p:nvPr/>
        </p:nvPicPr>
        <p:blipFill>
          <a:blip r:embed="rId3"/>
          <a:srcRect t="8333" b="9409"/>
          <a:stretch>
            <a:fillRect/>
          </a:stretch>
        </p:blipFill>
        <p:spPr bwMode="auto">
          <a:xfrm>
            <a:off x="4724400" y="609600"/>
            <a:ext cx="4064400" cy="5943600"/>
          </a:xfrm>
          <a:prstGeom prst="rect">
            <a:avLst/>
          </a:prstGeom>
          <a:noFill/>
        </p:spPr>
      </p:pic>
      <p:pic>
        <p:nvPicPr>
          <p:cNvPr id="1030" name="Picture 6" descr="Ð¡Ð²ÑÑÐ»Ð¸Ð½Ð° Ð²ÑÐ´ Ruslana Yashkin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609600"/>
            <a:ext cx="4343400" cy="57912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ru-RU" sz="3100" b="1" dirty="0" err="1" smtClean="0">
                <a:latin typeface="Times New Roman" pitchFamily="18" charset="0"/>
                <a:cs typeface="Times New Roman" pitchFamily="18" charset="0"/>
              </a:rPr>
              <a:t>травня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 хор </a:t>
            </a:r>
            <a:r>
              <a:rPr lang="ru-RU" sz="3100" b="1" dirty="0" err="1" smtClean="0">
                <a:latin typeface="Times New Roman" pitchFamily="18" charset="0"/>
                <a:cs typeface="Times New Roman" pitchFamily="18" charset="0"/>
              </a:rPr>
              <a:t>школи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 взяв участь у </a:t>
            </a:r>
            <a:r>
              <a:rPr lang="ru-RU" sz="3100" b="1" dirty="0" err="1" smtClean="0">
                <a:latin typeface="Times New Roman" pitchFamily="18" charset="0"/>
                <a:cs typeface="Times New Roman" pitchFamily="18" charset="0"/>
              </a:rPr>
              <a:t>міжнародному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 smtClean="0">
                <a:latin typeface="Times New Roman" pitchFamily="18" charset="0"/>
                <a:cs typeface="Times New Roman" pitchFamily="18" charset="0"/>
              </a:rPr>
              <a:t>фестивалі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 духовного </a:t>
            </a:r>
            <a:r>
              <a:rPr lang="ru-RU" sz="3100" b="1" dirty="0" err="1" smtClean="0">
                <a:latin typeface="Times New Roman" pitchFamily="18" charset="0"/>
                <a:cs typeface="Times New Roman" pitchFamily="18" charset="0"/>
              </a:rPr>
              <a:t>співу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 "</a:t>
            </a:r>
            <a:r>
              <a:rPr lang="ru-RU" sz="3100" b="1" dirty="0" err="1" smtClean="0">
                <a:latin typeface="Times New Roman" pitchFamily="18" charset="0"/>
                <a:cs typeface="Times New Roman" pitchFamily="18" charset="0"/>
              </a:rPr>
              <a:t>Ave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err="1" smtClean="0">
                <a:latin typeface="Times New Roman" pitchFamily="18" charset="0"/>
                <a:cs typeface="Times New Roman" pitchFamily="18" charset="0"/>
              </a:rPr>
              <a:t>Maria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" </a:t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в м. </a:t>
            </a:r>
            <a:r>
              <a:rPr lang="ru-RU" sz="3100" b="1" dirty="0" err="1" smtClean="0">
                <a:latin typeface="Times New Roman" pitchFamily="18" charset="0"/>
                <a:cs typeface="Times New Roman" pitchFamily="18" charset="0"/>
              </a:rPr>
              <a:t>Кременець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pic>
        <p:nvPicPr>
          <p:cNvPr id="84994" name="Picture 2" descr="Ð¡Ð²ÑÑÐ»Ð¸Ð½Ð° Ð²ÑÐ´ Oksana Kupetska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524000"/>
            <a:ext cx="8153400" cy="51244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Акція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присвячена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до дня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Захисту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місто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Харків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площа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Свободи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Проект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"Ми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діти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ми-Всесвіт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" </a:t>
            </a:r>
            <a:endParaRPr lang="uk-UA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Ð¡Ð²ÑÑÐ»Ð¸Ð½Ð° Ð²ÑÐ´ Julia Makavchuk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800" y="1371600"/>
            <a:ext cx="4267200" cy="3200400"/>
          </a:xfrm>
          <a:prstGeom prst="rect">
            <a:avLst/>
          </a:prstGeom>
          <a:noFill/>
        </p:spPr>
      </p:pic>
      <p:pic>
        <p:nvPicPr>
          <p:cNvPr id="1028" name="Picture 4" descr="Ð¡Ð²ÑÑÐ»Ð¸Ð½Ð° Ð²ÑÐ´ Julia Makavchuk."/>
          <p:cNvPicPr>
            <a:picLocks noChangeAspect="1" noChangeArrowheads="1"/>
          </p:cNvPicPr>
          <p:nvPr/>
        </p:nvPicPr>
        <p:blipFill>
          <a:blip r:embed="rId4"/>
          <a:srcRect t="16296" r="15833" b="17037"/>
          <a:stretch>
            <a:fillRect/>
          </a:stretch>
        </p:blipFill>
        <p:spPr bwMode="auto">
          <a:xfrm>
            <a:off x="4724400" y="4800600"/>
            <a:ext cx="4275667" cy="1905000"/>
          </a:xfrm>
          <a:prstGeom prst="rect">
            <a:avLst/>
          </a:prstGeom>
          <a:noFill/>
        </p:spPr>
      </p:pic>
      <p:pic>
        <p:nvPicPr>
          <p:cNvPr id="1030" name="Picture 6" descr="Ð¡Ð²ÑÑÐ»Ð¸Ð½Ð° Ð²ÑÐ´ Julia Makavchuk."/>
          <p:cNvPicPr>
            <a:picLocks noChangeAspect="1" noChangeArrowheads="1"/>
          </p:cNvPicPr>
          <p:nvPr/>
        </p:nvPicPr>
        <p:blipFill>
          <a:blip r:embed="rId5"/>
          <a:srcRect t="17037" r="10000" b="22222"/>
          <a:stretch>
            <a:fillRect/>
          </a:stretch>
        </p:blipFill>
        <p:spPr bwMode="auto">
          <a:xfrm>
            <a:off x="0" y="1371600"/>
            <a:ext cx="4876800" cy="1851378"/>
          </a:xfrm>
          <a:prstGeom prst="rect">
            <a:avLst/>
          </a:prstGeom>
          <a:noFill/>
        </p:spPr>
      </p:pic>
      <p:pic>
        <p:nvPicPr>
          <p:cNvPr id="1032" name="Picture 8" descr="Ð¡Ð²ÑÑÐ»Ð¸Ð½Ð° Ð²ÑÐ´ Julia Makavchuk."/>
          <p:cNvPicPr>
            <a:picLocks noChangeAspect="1" noChangeArrowheads="1"/>
          </p:cNvPicPr>
          <p:nvPr/>
        </p:nvPicPr>
        <p:blipFill>
          <a:blip r:embed="rId6"/>
          <a:srcRect t="13726"/>
          <a:stretch>
            <a:fillRect/>
          </a:stretch>
        </p:blipFill>
        <p:spPr bwMode="auto">
          <a:xfrm>
            <a:off x="228600" y="3733800"/>
            <a:ext cx="4121728" cy="266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123906" name="Picture 2" descr="Ð¡Ð²ÑÑÐ»Ð¸Ð½Ð° Ð²ÑÐ´ Oksana Kupetska."/>
          <p:cNvPicPr>
            <a:picLocks noChangeAspect="1" noChangeArrowheads="1"/>
          </p:cNvPicPr>
          <p:nvPr/>
        </p:nvPicPr>
        <p:blipFill>
          <a:blip r:embed="rId3"/>
          <a:srcRect t="23077"/>
          <a:stretch>
            <a:fillRect/>
          </a:stretch>
        </p:blipFill>
        <p:spPr bwMode="auto">
          <a:xfrm>
            <a:off x="4521200" y="3962400"/>
            <a:ext cx="4622800" cy="2667001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Подорож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Харків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хором на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грандіозний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проект до дня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захисту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дітей</a:t>
            </a:r>
            <a:endParaRPr lang="uk-UA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3910" name="Picture 6" descr="Ð¡Ð²ÑÑÐ»Ð¸Ð½Ð° Ð²ÑÐ´ Oksana Kupetska."/>
          <p:cNvPicPr>
            <a:picLocks noChangeAspect="1" noChangeArrowheads="1"/>
          </p:cNvPicPr>
          <p:nvPr/>
        </p:nvPicPr>
        <p:blipFill>
          <a:blip r:embed="rId4"/>
          <a:srcRect b="8571"/>
          <a:stretch>
            <a:fillRect/>
          </a:stretch>
        </p:blipFill>
        <p:spPr bwMode="auto">
          <a:xfrm>
            <a:off x="5334000" y="1143000"/>
            <a:ext cx="3555999" cy="2438400"/>
          </a:xfrm>
          <a:prstGeom prst="rect">
            <a:avLst/>
          </a:prstGeom>
          <a:noFill/>
        </p:spPr>
      </p:pic>
      <p:pic>
        <p:nvPicPr>
          <p:cNvPr id="123912" name="Picture 8" descr="Ð¡Ð²ÑÑÐ»Ð¸Ð½Ð° Ð²ÑÐ´ Julia Makavchuk."/>
          <p:cNvPicPr>
            <a:picLocks noChangeAspect="1" noChangeArrowheads="1"/>
          </p:cNvPicPr>
          <p:nvPr/>
        </p:nvPicPr>
        <p:blipFill>
          <a:blip r:embed="rId5"/>
          <a:srcRect t="26707" b="19634"/>
          <a:stretch>
            <a:fillRect/>
          </a:stretch>
        </p:blipFill>
        <p:spPr bwMode="auto">
          <a:xfrm>
            <a:off x="609600" y="1143000"/>
            <a:ext cx="3124200" cy="3048000"/>
          </a:xfrm>
          <a:prstGeom prst="rect">
            <a:avLst/>
          </a:prstGeom>
          <a:noFill/>
        </p:spPr>
      </p:pic>
      <p:pic>
        <p:nvPicPr>
          <p:cNvPr id="123914" name="Picture 10" descr="Ð¡Ð²ÑÑÐ»Ð¸Ð½Ð° Ð²ÑÐ´ Julia Makavchuk."/>
          <p:cNvPicPr>
            <a:picLocks noChangeAspect="1" noChangeArrowheads="1"/>
          </p:cNvPicPr>
          <p:nvPr/>
        </p:nvPicPr>
        <p:blipFill>
          <a:blip r:embed="rId6"/>
          <a:srcRect l="7500" t="13333" r="17500"/>
          <a:stretch>
            <a:fillRect/>
          </a:stretch>
        </p:blipFill>
        <p:spPr bwMode="auto">
          <a:xfrm>
            <a:off x="228600" y="3886200"/>
            <a:ext cx="4267200" cy="27736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r>
              <a:rPr lang="uk-UA" sz="3600" b="1" dirty="0" smtClean="0">
                <a:latin typeface="Times New Roman" pitchFamily="18" charset="0"/>
                <a:cs typeface="Times New Roman" pitchFamily="18" charset="0"/>
              </a:rPr>
              <a:t>Екскурсії </a:t>
            </a:r>
            <a:endParaRPr lang="uk-UA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29000" y="685801"/>
            <a:ext cx="54864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41325" fontAlgn="base">
              <a:spcBef>
                <a:spcPct val="0"/>
              </a:spcBef>
              <a:spcAft>
                <a:spcPct val="0"/>
              </a:spcAft>
            </a:pPr>
            <a:r>
              <a:rPr lang="uk-UA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Протягом звітного періоду учні ліцею відвідали обласний драматичний театр імені Т.Г. Шевченка, театр актора і ляльки, кінотеатр ім.. І. Франка;</a:t>
            </a:r>
            <a:endParaRPr lang="uk-UA" sz="2400" dirty="0" smtClean="0">
              <a:latin typeface="Arial" pitchFamily="34" charset="0"/>
              <a:cs typeface="Arial" pitchFamily="34" charset="0"/>
            </a:endParaRPr>
          </a:p>
          <a:p>
            <a:pPr lvl="0" indent="4413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Відбулися екскурсії з учнями 1-А, 1-В, 2-Б, 3-А, 3-Б у музей пожежної охорони Управління ДСНС;</a:t>
            </a:r>
            <a:endParaRPr lang="uk-UA" sz="2400" dirty="0" smtClean="0">
              <a:latin typeface="Arial" pitchFamily="34" charset="0"/>
              <a:cs typeface="Arial" pitchFamily="34" charset="0"/>
            </a:endParaRPr>
          </a:p>
          <a:p>
            <a:pPr lvl="0" indent="44132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 Екскурсії містом Тернополем, Буковини, фортецею Теребовля,Збараж, Львів, Чернівці, Дубно, Луцьк, Мукачеве, Ужгород, Трускавець, </a:t>
            </a:r>
            <a:r>
              <a:rPr lang="uk-UA" sz="2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Торське</a:t>
            </a:r>
            <a:r>
              <a:rPr lang="uk-UA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uk-UA" sz="2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Чинадієво</a:t>
            </a:r>
            <a:r>
              <a:rPr lang="uk-UA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uk-UA" sz="2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Більче</a:t>
            </a:r>
            <a:r>
              <a:rPr lang="uk-UA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- Золоте, </a:t>
            </a:r>
            <a:r>
              <a:rPr lang="uk-UA" sz="2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Кривче</a:t>
            </a:r>
            <a:r>
              <a:rPr lang="uk-UA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відвідали класи: 3-А, 2-А, 4-Б, 10-А, 5-Б, 6-А,7-Б, 8-А, 2-В, 3-В, 11-Б, 9-А, 8-Б, 6-Б, 8-В</a:t>
            </a:r>
            <a:endParaRPr lang="uk-UA" sz="2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4" name="Picture 4" descr="Ð¡Ð²ÑÑÐ»Ð¸Ð½Ð° Ð²ÑÐ´ Iryna Potishna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1000"/>
            <a:ext cx="3349466" cy="59436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Picture 2" descr="Ð¡Ð²ÑÑÐ»Ð¸Ð½Ð° Ð²ÑÐ´ Olga Fundyga."/>
          <p:cNvPicPr>
            <a:picLocks noChangeAspect="1" noChangeArrowheads="1"/>
          </p:cNvPicPr>
          <p:nvPr/>
        </p:nvPicPr>
        <p:blipFill>
          <a:blip r:embed="rId3"/>
          <a:srcRect l="2500" t="3333" r="15000" b="21111"/>
          <a:stretch>
            <a:fillRect/>
          </a:stretch>
        </p:blipFill>
        <p:spPr bwMode="auto">
          <a:xfrm>
            <a:off x="152400" y="457200"/>
            <a:ext cx="4104714" cy="2819400"/>
          </a:xfrm>
          <a:prstGeom prst="rect">
            <a:avLst/>
          </a:prstGeom>
          <a:noFill/>
        </p:spPr>
      </p:pic>
      <p:pic>
        <p:nvPicPr>
          <p:cNvPr id="3" name="Picture 2" descr="Ð¡Ð²ÑÑÐ»Ð¸Ð½Ð° Ð²ÑÐ´ Nadya  Priydun."/>
          <p:cNvPicPr>
            <a:picLocks noChangeAspect="1" noChangeArrowheads="1"/>
          </p:cNvPicPr>
          <p:nvPr/>
        </p:nvPicPr>
        <p:blipFill>
          <a:blip r:embed="rId4"/>
          <a:srcRect r="10696"/>
          <a:stretch>
            <a:fillRect/>
          </a:stretch>
        </p:blipFill>
        <p:spPr bwMode="auto">
          <a:xfrm>
            <a:off x="4244418" y="304800"/>
            <a:ext cx="4899582" cy="3086101"/>
          </a:xfrm>
          <a:prstGeom prst="rect">
            <a:avLst/>
          </a:prstGeom>
          <a:noFill/>
        </p:spPr>
      </p:pic>
      <p:pic>
        <p:nvPicPr>
          <p:cNvPr id="105474" name="Picture 2" descr="Ð¡Ð²ÑÑÐ»Ð¸Ð½Ð° Ð²ÑÐ´ Olga Fundyga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800" y="3429000"/>
            <a:ext cx="3759201" cy="2819401"/>
          </a:xfrm>
          <a:prstGeom prst="rect">
            <a:avLst/>
          </a:prstGeom>
          <a:noFill/>
        </p:spPr>
      </p:pic>
      <p:pic>
        <p:nvPicPr>
          <p:cNvPr id="105476" name="Picture 4" descr="https://scontent.flwo4-1.fna.fbcdn.net/v/t1.0-0/s350x350/48426547_1539667926176799_1833043869579608064_n.jpg?_nc_cat=106&amp;_nc_ht=scontent.flwo4-1.fna&amp;oh=510b1a4ffd715eb340cb9dc1ecb0ed45&amp;oe=5D51FB5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191000" y="3810000"/>
            <a:ext cx="4694464" cy="26289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Autofit/>
          </a:bodyPr>
          <a:lstStyle/>
          <a:p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Екскурсії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Закарпатті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6-А, 8-Б, 7-А</a:t>
            </a:r>
            <a:endParaRPr lang="uk-UA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882" name="Picture 2" descr="https://scontent.fiev3-1.fna.fbcdn.net/v/t1.0-9/62180425_635687603598497_7475740184730927104_n.jpg?_nc_cat=100&amp;_nc_ht=scontent.fiev3-1.fna&amp;oh=388ef928384a21a1d0fb231c1fb5c3ce&amp;oe=5D9CB443"/>
          <p:cNvPicPr>
            <a:picLocks noChangeAspect="1" noChangeArrowheads="1"/>
          </p:cNvPicPr>
          <p:nvPr/>
        </p:nvPicPr>
        <p:blipFill>
          <a:blip r:embed="rId3"/>
          <a:srcRect b="32500"/>
          <a:stretch>
            <a:fillRect/>
          </a:stretch>
        </p:blipFill>
        <p:spPr bwMode="auto">
          <a:xfrm>
            <a:off x="304800" y="914400"/>
            <a:ext cx="3287889" cy="4572000"/>
          </a:xfrm>
          <a:prstGeom prst="rect">
            <a:avLst/>
          </a:prstGeom>
          <a:noFill/>
        </p:spPr>
      </p:pic>
      <p:pic>
        <p:nvPicPr>
          <p:cNvPr id="122884" name="Picture 4" descr="https://scontent.fiev3-1.fna.fbcdn.net/v/t1.0-9/62382066_204757307162725_5097119839449776128_n.jpg?_nc_cat=110&amp;_nc_ht=scontent.fiev3-1.fna&amp;oh=522cb313433b06b060f27d4ce1dd1477&amp;oe=5D897AF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0" y="838200"/>
            <a:ext cx="3657600" cy="2743200"/>
          </a:xfrm>
          <a:prstGeom prst="rect">
            <a:avLst/>
          </a:prstGeom>
          <a:noFill/>
        </p:spPr>
      </p:pic>
      <p:pic>
        <p:nvPicPr>
          <p:cNvPr id="122886" name="Picture 6" descr="Ð¡Ð²ÑÑÐ»Ð¸Ð½Ð° Ð²ÑÐ´ ÐÐºÑÐ°Ð½Ð¸ ÐÐ°Ð²Ð»ÑÐ´."/>
          <p:cNvPicPr>
            <a:picLocks noChangeAspect="1" noChangeArrowheads="1"/>
          </p:cNvPicPr>
          <p:nvPr/>
        </p:nvPicPr>
        <p:blipFill>
          <a:blip r:embed="rId5"/>
          <a:srcRect l="7595" b="5485"/>
          <a:stretch>
            <a:fillRect/>
          </a:stretch>
        </p:blipFill>
        <p:spPr bwMode="auto">
          <a:xfrm>
            <a:off x="3581400" y="3429000"/>
            <a:ext cx="5562600" cy="320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28596" y="214290"/>
            <a:ext cx="814393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Учні активно брали участь у перших етапах  конкурсів на виконання міського управління освіти і науки , а саме:</a:t>
            </a:r>
            <a:endParaRPr lang="uk-UA" sz="2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 фестивалі </a:t>
            </a:r>
            <a:r>
              <a:rPr lang="uk-UA" sz="2400" i="1" dirty="0" smtClean="0">
                <a:ea typeface="Times New Roman" pitchFamily="18" charset="0"/>
                <a:cs typeface="Times New Roman" pitchFamily="18" charset="0"/>
              </a:rPr>
              <a:t>–</a:t>
            </a:r>
            <a:r>
              <a:rPr lang="uk-UA" sz="24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конкурсі патріотичної пісні, прози і поезії, творів образотворчого мистецтва </a:t>
            </a:r>
            <a:r>
              <a:rPr lang="uk-UA" sz="2400" i="1" dirty="0" smtClean="0">
                <a:ea typeface="Times New Roman" pitchFamily="18" charset="0"/>
                <a:cs typeface="Times New Roman" pitchFamily="18" charset="0"/>
              </a:rPr>
              <a:t>«</a:t>
            </a:r>
            <a:r>
              <a:rPr lang="uk-UA" sz="24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Свята Покрова</a:t>
            </a:r>
            <a:r>
              <a:rPr lang="uk-UA" sz="2400" i="1" dirty="0" smtClean="0">
                <a:ea typeface="Times New Roman" pitchFamily="18" charset="0"/>
                <a:cs typeface="Times New Roman" pitchFamily="18" charset="0"/>
              </a:rPr>
              <a:t>»</a:t>
            </a:r>
            <a:r>
              <a:rPr lang="uk-UA" sz="24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під гаслом </a:t>
            </a:r>
            <a:r>
              <a:rPr lang="uk-UA" sz="2400" i="1" dirty="0" smtClean="0">
                <a:ea typeface="Times New Roman" pitchFamily="18" charset="0"/>
                <a:cs typeface="Times New Roman" pitchFamily="18" charset="0"/>
              </a:rPr>
              <a:t>«</a:t>
            </a:r>
            <a:r>
              <a:rPr lang="uk-UA" sz="24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Сила нескорених</a:t>
            </a:r>
            <a:r>
              <a:rPr lang="uk-UA" sz="2400" i="1" dirty="0" smtClean="0">
                <a:ea typeface="Times New Roman" pitchFamily="18" charset="0"/>
                <a:cs typeface="Times New Roman" pitchFamily="18" charset="0"/>
              </a:rPr>
              <a:t>»</a:t>
            </a:r>
            <a:r>
              <a:rPr lang="uk-UA" sz="24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lang="uk-UA" sz="2400" i="1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uk-UA" sz="24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 рамках міського фестивалю-конкурсу Від Катерини до Водохреща</a:t>
            </a:r>
            <a:r>
              <a:rPr lang="uk-UA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учні 7-х класів брали участь у конкурсі Вертепів і колектив 7-А і 7-В класу (керівники </a:t>
            </a:r>
            <a:r>
              <a:rPr lang="uk-UA" sz="2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Яшкін</a:t>
            </a:r>
            <a:r>
              <a:rPr lang="uk-UA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Р.М., Гулько О.Б.) зайняв </a:t>
            </a:r>
            <a:r>
              <a:rPr lang="uk-UA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перше місце</a:t>
            </a:r>
            <a:r>
              <a:rPr lang="uk-UA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 а театральний колектив </a:t>
            </a:r>
            <a:r>
              <a:rPr lang="uk-UA" sz="2400" dirty="0" smtClean="0">
                <a:ea typeface="Times New Roman" pitchFamily="18" charset="0"/>
                <a:cs typeface="Times New Roman" pitchFamily="18" charset="0"/>
              </a:rPr>
              <a:t>«</a:t>
            </a:r>
            <a:r>
              <a:rPr lang="uk-UA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Корифеї нового часу</a:t>
            </a:r>
            <a:r>
              <a:rPr lang="uk-UA" sz="2400" dirty="0" smtClean="0">
                <a:ea typeface="Times New Roman" pitchFamily="18" charset="0"/>
                <a:cs typeface="Times New Roman" pitchFamily="18" charset="0"/>
              </a:rPr>
              <a:t>»</a:t>
            </a:r>
            <a:r>
              <a:rPr lang="uk-UA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під керівництвом </a:t>
            </a:r>
            <a:r>
              <a:rPr lang="uk-UA" sz="24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Секелик</a:t>
            </a:r>
            <a:r>
              <a:rPr lang="uk-UA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І.І. показали для учнів перших класів новорічну виставу </a:t>
            </a:r>
            <a:r>
              <a:rPr lang="uk-UA" sz="2400" dirty="0" smtClean="0">
                <a:ea typeface="Times New Roman" pitchFamily="18" charset="0"/>
                <a:cs typeface="Times New Roman" pitchFamily="18" charset="0"/>
              </a:rPr>
              <a:t>«</a:t>
            </a:r>
            <a:r>
              <a:rPr lang="uk-UA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Зимова казка</a:t>
            </a:r>
            <a:r>
              <a:rPr lang="uk-UA" sz="2400" dirty="0" smtClean="0">
                <a:ea typeface="Times New Roman" pitchFamily="18" charset="0"/>
                <a:cs typeface="Times New Roman" pitchFamily="18" charset="0"/>
              </a:rPr>
              <a:t>»</a:t>
            </a:r>
            <a:r>
              <a:rPr lang="uk-UA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 </a:t>
            </a:r>
            <a:endParaRPr lang="uk-UA" sz="2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Творчі колективи представляли ліцей на міському конкурсі.</a:t>
            </a:r>
            <a:endParaRPr lang="uk-UA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7-Б у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м.Трускавець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6978" name="Picture 2" descr="Ð¡Ð²ÑÑÐ»Ð¸Ð½Ð° Ð²ÑÐ´ ÐÐ°Ð»Ð¸Ð½Ð¸ ÐÐ°Ð¼Ð¿ÑÑÐºÐ¾ ÐÐ¾ÑÑÐ±Ð¸Ð½ÑÑÐºÐ¾Ñ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14499"/>
            <a:ext cx="9144000" cy="5143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Літній табір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0050" name="Picture 2" descr="Ð¡Ð²ÑÑÐ»Ð¸Ð½Ð° Ð²ÑÐ´ ÐÐ½Ð¶ÐµÐ»Ð¸ ÐÑÐ¿ÑÑÐºÐ¾Ñ."/>
          <p:cNvPicPr>
            <a:picLocks noChangeAspect="1" noChangeArrowheads="1"/>
          </p:cNvPicPr>
          <p:nvPr/>
        </p:nvPicPr>
        <p:blipFill>
          <a:blip r:embed="rId3"/>
          <a:srcRect b="7042"/>
          <a:stretch>
            <a:fillRect/>
          </a:stretch>
        </p:blipFill>
        <p:spPr bwMode="auto">
          <a:xfrm>
            <a:off x="228600" y="1676400"/>
            <a:ext cx="4282949" cy="1940900"/>
          </a:xfrm>
          <a:prstGeom prst="rect">
            <a:avLst/>
          </a:prstGeom>
          <a:noFill/>
        </p:spPr>
      </p:pic>
      <p:pic>
        <p:nvPicPr>
          <p:cNvPr id="130052" name="Picture 4" descr="Ð¡Ð²ÑÑÐ»Ð¸Ð½Ð° Ð²ÑÐ´ ÐÐ½Ð¶ÐµÐ»Ð¸ ÐÑÐ¿ÑÑÐºÐ¾Ñ."/>
          <p:cNvPicPr>
            <a:picLocks noChangeAspect="1" noChangeArrowheads="1"/>
          </p:cNvPicPr>
          <p:nvPr/>
        </p:nvPicPr>
        <p:blipFill>
          <a:blip r:embed="rId4"/>
          <a:srcRect l="13333" t="20512" r="25833" b="29915"/>
          <a:stretch>
            <a:fillRect/>
          </a:stretch>
        </p:blipFill>
        <p:spPr bwMode="auto">
          <a:xfrm>
            <a:off x="1752600" y="3886200"/>
            <a:ext cx="5562600" cy="2209800"/>
          </a:xfrm>
          <a:prstGeom prst="rect">
            <a:avLst/>
          </a:prstGeom>
          <a:noFill/>
        </p:spPr>
      </p:pic>
      <p:pic>
        <p:nvPicPr>
          <p:cNvPr id="130054" name="Picture 6" descr="Ð¡Ð²ÑÑÐ»Ð¸Ð½Ð° Ð²ÑÐ´ ÐÐ½Ð¶ÐµÐ»Ð¸ ÐÑÐ¿ÑÑÐºÐ¾Ñ."/>
          <p:cNvPicPr>
            <a:picLocks noChangeAspect="1" noChangeArrowheads="1"/>
          </p:cNvPicPr>
          <p:nvPr/>
        </p:nvPicPr>
        <p:blipFill>
          <a:blip r:embed="rId5"/>
          <a:srcRect t="17094" r="11667"/>
          <a:stretch>
            <a:fillRect/>
          </a:stretch>
        </p:blipFill>
        <p:spPr bwMode="auto">
          <a:xfrm>
            <a:off x="4648200" y="1676400"/>
            <a:ext cx="4292338" cy="19639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Робота завідувачки шкільної бібліотеки </a:t>
            </a:r>
            <a:r>
              <a:rPr lang="uk-UA" b="1" dirty="0" err="1" smtClean="0">
                <a:latin typeface="Times New Roman" pitchFamily="18" charset="0"/>
                <a:cs typeface="Times New Roman" pitchFamily="18" charset="0"/>
              </a:rPr>
              <a:t>Гаврон</a:t>
            </a:r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 М.Є.</a:t>
            </a:r>
            <a:endParaRPr lang="uk-UA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 descr="Ð¡Ð²ÑÑÐ»Ð¸Ð½Ð° Ð²ÑÐ´ ÐÐ°ÑÐ°Ð»ÑÑ ÐÐ¾Ð¼Ð±ÑÐ¾Ð²ÑÑÐºÐ¾Ñ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24000"/>
            <a:ext cx="9144000" cy="5143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52400" y="1"/>
            <a:ext cx="87630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Традиційними є виступи учнів під час тематичних заходів у бібліотеках №5,4.</a:t>
            </a:r>
          </a:p>
          <a:p>
            <a:endParaRPr lang="uk-UA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609600"/>
            <a:ext cx="9144000" cy="6476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до Дня Соборності “100 років </a:t>
            </a:r>
            <a:r>
              <a:rPr lang="uk-UA" sz="2000" b="1" dirty="0" err="1" smtClean="0">
                <a:latin typeface="Times New Roman" pitchFamily="18" charset="0"/>
                <a:cs typeface="Times New Roman" pitchFamily="18" charset="0"/>
              </a:rPr>
              <a:t>боротьби”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uk-UA" sz="2000" b="1" dirty="0" err="1" smtClean="0">
                <a:latin typeface="Times New Roman" pitchFamily="18" charset="0"/>
                <a:cs typeface="Times New Roman" pitchFamily="18" charset="0"/>
              </a:rPr>
              <a:t>Гаврон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М.Є., </a:t>
            </a:r>
            <a:r>
              <a:rPr lang="uk-UA" sz="2000" b="1" dirty="0" err="1" smtClean="0">
                <a:latin typeface="Times New Roman" pitchFamily="18" charset="0"/>
                <a:cs typeface="Times New Roman" pitchFamily="18" charset="0"/>
              </a:rPr>
              <a:t>Буяк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О.М., 8-А клас)</a:t>
            </a:r>
          </a:p>
          <a:p>
            <a:pPr>
              <a:buFontTx/>
              <a:buChar char="-"/>
            </a:pP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Героїв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країна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- моя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Україна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...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br>
              <a:rPr lang="uk-UA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- акція пам'яті Небесної Сотні "Героїв країна - моя Україна", за участю ст. наукового співробітника відділу Новітньої історії Тернопільського обласного краєзнавчого музею Боженко Н.Г та ветерана-добровольця, учасника бойових дій на Сході України, заступника голови ГО "Об’єднання Бойових Побратимів" Войцехівського І. (9-А клас,    </a:t>
            </a:r>
            <a:r>
              <a:rPr lang="uk-UA" sz="2000" b="1" dirty="0" err="1" smtClean="0">
                <a:latin typeface="Times New Roman" pitchFamily="18" charset="0"/>
                <a:cs typeface="Times New Roman" pitchFamily="18" charset="0"/>
              </a:rPr>
              <a:t>Казаєва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Н.А, бібліотекар - </a:t>
            </a:r>
            <a:r>
              <a:rPr lang="uk-UA" sz="2000" b="1" dirty="0" err="1" smtClean="0">
                <a:latin typeface="Times New Roman" pitchFamily="18" charset="0"/>
                <a:cs typeface="Times New Roman" pitchFamily="18" charset="0"/>
              </a:rPr>
              <a:t>Гаврон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М. Є.) ;</a:t>
            </a:r>
          </a:p>
          <a:p>
            <a:pPr>
              <a:buFontTx/>
              <a:buChar char="-"/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зустріч із Пластунами (</a:t>
            </a:r>
            <a:r>
              <a:rPr lang="uk-UA" sz="2000" b="1" dirty="0" err="1" smtClean="0">
                <a:latin typeface="Times New Roman" pitchFamily="18" charset="0"/>
                <a:cs typeface="Times New Roman" pitchFamily="18" charset="0"/>
              </a:rPr>
              <a:t>Гаврон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М.Є., 6-А, 6-Б, класні керівники);</a:t>
            </a:r>
            <a:endParaRPr lang="ru-RU" sz="2000" dirty="0" smtClean="0"/>
          </a:p>
          <a:p>
            <a:r>
              <a:rPr lang="ru-RU" sz="2000" dirty="0" smtClean="0"/>
              <a:t>- </a:t>
            </a:r>
            <a:r>
              <a:rPr lang="ru-RU" sz="2000" dirty="0" err="1" smtClean="0"/>
              <a:t>Захід</a:t>
            </a:r>
            <a:r>
              <a:rPr lang="ru-RU" sz="2000" dirty="0" smtClean="0"/>
              <a:t> </a:t>
            </a:r>
            <a:r>
              <a:rPr lang="ru-RU" sz="2000" dirty="0" err="1" smtClean="0"/>
              <a:t>пам'яті</a:t>
            </a:r>
            <a:r>
              <a:rPr lang="ru-RU" sz="2000" dirty="0" smtClean="0"/>
              <a:t> </a:t>
            </a:r>
            <a:r>
              <a:rPr lang="ru-RU" sz="2000" dirty="0" err="1" smtClean="0"/>
              <a:t>тернопільського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поета</a:t>
            </a:r>
            <a:r>
              <a:rPr lang="ru-RU" sz="2000" dirty="0" smtClean="0"/>
              <a:t> </a:t>
            </a:r>
            <a:r>
              <a:rPr lang="ru-RU" sz="2000" dirty="0" err="1" smtClean="0"/>
              <a:t>Сергія</a:t>
            </a:r>
            <a:r>
              <a:rPr lang="ru-RU" sz="2000" dirty="0" smtClean="0"/>
              <a:t> </a:t>
            </a:r>
            <a:r>
              <a:rPr lang="ru-RU" sz="2000" dirty="0" err="1" smtClean="0"/>
              <a:t>Сірого</a:t>
            </a:r>
            <a:r>
              <a:rPr lang="ru-RU" sz="2000" dirty="0" smtClean="0"/>
              <a:t>. </a:t>
            </a:r>
            <a:r>
              <a:rPr lang="ru-RU" sz="2000" dirty="0" err="1" smtClean="0"/>
              <a:t>Вокальний</a:t>
            </a:r>
            <a:r>
              <a:rPr lang="ru-RU" sz="2000" dirty="0" smtClean="0"/>
              <a:t> ансамбль </a:t>
            </a:r>
            <a:r>
              <a:rPr lang="ru-RU" sz="2000" dirty="0" err="1" smtClean="0"/>
              <a:t>вчителів</a:t>
            </a:r>
            <a:r>
              <a:rPr lang="ru-RU" sz="2000" dirty="0" smtClean="0"/>
              <a:t> «</a:t>
            </a:r>
            <a:r>
              <a:rPr lang="ru-RU" sz="2000" dirty="0" err="1" smtClean="0"/>
              <a:t>Сольвія</a:t>
            </a:r>
            <a:r>
              <a:rPr lang="ru-RU" sz="2000" dirty="0" smtClean="0"/>
              <a:t>»</a:t>
            </a:r>
            <a:endParaRPr lang="uk-UA" sz="2000" dirty="0" smtClean="0"/>
          </a:p>
          <a:p>
            <a:r>
              <a:rPr lang="ru-RU" sz="2000" dirty="0" smtClean="0"/>
              <a:t>учні10-А</a:t>
            </a:r>
            <a:r>
              <a:rPr lang="uk-UA" sz="2000" dirty="0" smtClean="0"/>
              <a:t> Г</a:t>
            </a:r>
            <a:r>
              <a:rPr lang="ru-RU" sz="2000" dirty="0" err="1" smtClean="0"/>
              <a:t>аврон</a:t>
            </a:r>
            <a:r>
              <a:rPr lang="ru-RU" sz="2000" dirty="0" smtClean="0"/>
              <a:t> М.Є.</a:t>
            </a:r>
            <a:r>
              <a:rPr lang="uk-UA" sz="2000" dirty="0" smtClean="0"/>
              <a:t> </a:t>
            </a:r>
            <a:r>
              <a:rPr lang="ru-RU" sz="2000" dirty="0" err="1" smtClean="0"/>
              <a:t>Дмитришин</a:t>
            </a:r>
            <a:r>
              <a:rPr lang="ru-RU" sz="2000" dirty="0" smtClean="0"/>
              <a:t> О.В.</a:t>
            </a:r>
            <a:endParaRPr lang="uk-UA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Єднання  поколінь.  Літературн0-музисна композиція “ Сердечні пристрасті і розчарування Кобзаря ” .  (8-А, 6-Б, 11-А, ансамбль народного танцю </a:t>
            </a:r>
            <a:r>
              <a:rPr lang="uk-UA" sz="2000" b="1" dirty="0" err="1" smtClean="0">
                <a:latin typeface="Times New Roman" pitchFamily="18" charset="0"/>
                <a:cs typeface="Times New Roman" pitchFamily="18" charset="0"/>
              </a:rPr>
              <a:t>“Галичанка”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, керівник </a:t>
            </a:r>
            <a:r>
              <a:rPr lang="uk-UA" sz="2000" b="1" dirty="0" err="1" smtClean="0">
                <a:latin typeface="Times New Roman" pitchFamily="18" charset="0"/>
                <a:cs typeface="Times New Roman" pitchFamily="18" charset="0"/>
              </a:rPr>
              <a:t>Михайлишин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З.М.);</a:t>
            </a:r>
          </a:p>
          <a:p>
            <a:pPr>
              <a:buFontTx/>
              <a:buChar char="-"/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екологічна хвилинка “ За нас ніхто планету не врятує…” (10-А, </a:t>
            </a:r>
            <a:r>
              <a:rPr lang="uk-UA" sz="2000" b="1" dirty="0" err="1" smtClean="0">
                <a:latin typeface="Times New Roman" pitchFamily="18" charset="0"/>
                <a:cs typeface="Times New Roman" pitchFamily="18" charset="0"/>
              </a:rPr>
              <a:t>Гаврон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М.Є.);</a:t>
            </a:r>
          </a:p>
          <a:p>
            <a:pPr>
              <a:buFontTx/>
              <a:buChar char="-"/>
            </a:pP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Екологічна хвилинка </a:t>
            </a:r>
            <a:r>
              <a:rPr lang="uk-UA" sz="2000" b="1" dirty="0" err="1" smtClean="0">
                <a:latin typeface="Times New Roman" pitchFamily="18" charset="0"/>
                <a:cs typeface="Times New Roman" pitchFamily="18" charset="0"/>
              </a:rPr>
              <a:t>“За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нас ніхто планету не врятує…”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 (10-А);</a:t>
            </a:r>
          </a:p>
          <a:p>
            <a:pPr>
              <a:buFontTx/>
              <a:buChar char="-"/>
            </a:pP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засідання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круглого столу в рамках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громадського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проекту «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Можливості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обмежені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здібності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безмежні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uk-UA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1600201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21 лютого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Героїв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країна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- моя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Україна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...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У бібліотеці-філії №4 для дітей  відбулася акція пам'яті Небесної Сотні "Героїв країна - моя Україна", (кл. керівник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Казаєва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Н.А, бібліотекар -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Гаврон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М. Є.)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Ð¡Ð²ÑÑÐ»Ð¸Ð½Ð° Ð²ÑÐ´ Nata Nata."/>
          <p:cNvPicPr>
            <a:picLocks noChangeAspect="1" noChangeArrowheads="1"/>
          </p:cNvPicPr>
          <p:nvPr/>
        </p:nvPicPr>
        <p:blipFill>
          <a:blip r:embed="rId3"/>
          <a:srcRect t="23333" r="1250"/>
          <a:stretch>
            <a:fillRect/>
          </a:stretch>
        </p:blipFill>
        <p:spPr bwMode="auto">
          <a:xfrm>
            <a:off x="533400" y="1600200"/>
            <a:ext cx="4159525" cy="2422003"/>
          </a:xfrm>
          <a:prstGeom prst="rect">
            <a:avLst/>
          </a:prstGeom>
          <a:noFill/>
        </p:spPr>
      </p:pic>
      <p:pic>
        <p:nvPicPr>
          <p:cNvPr id="5" name="Picture 4" descr="Ð¡Ð²ÑÑÐ»Ð¸Ð½Ð° Ð²ÑÐ´ Nata Nata."/>
          <p:cNvPicPr>
            <a:picLocks noChangeAspect="1" noChangeArrowheads="1"/>
          </p:cNvPicPr>
          <p:nvPr/>
        </p:nvPicPr>
        <p:blipFill>
          <a:blip r:embed="rId4"/>
          <a:srcRect t="24806"/>
          <a:stretch>
            <a:fillRect/>
          </a:stretch>
        </p:blipFill>
        <p:spPr bwMode="auto">
          <a:xfrm>
            <a:off x="4800601" y="1524000"/>
            <a:ext cx="3962400" cy="2511628"/>
          </a:xfrm>
          <a:prstGeom prst="rect">
            <a:avLst/>
          </a:prstGeom>
          <a:noFill/>
        </p:spPr>
      </p:pic>
      <p:pic>
        <p:nvPicPr>
          <p:cNvPr id="6" name="Picture 6" descr="Ð¡Ð²ÑÑÐ»Ð¸Ð½Ð° Ð²ÑÐ´ Nata Nata."/>
          <p:cNvPicPr>
            <a:picLocks noChangeAspect="1" noChangeArrowheads="1"/>
          </p:cNvPicPr>
          <p:nvPr/>
        </p:nvPicPr>
        <p:blipFill>
          <a:blip r:embed="rId5"/>
          <a:srcRect l="6143" t="30381" r="7857"/>
          <a:stretch>
            <a:fillRect/>
          </a:stretch>
        </p:blipFill>
        <p:spPr bwMode="auto">
          <a:xfrm>
            <a:off x="533400" y="4114800"/>
            <a:ext cx="4191000" cy="2544536"/>
          </a:xfrm>
          <a:prstGeom prst="rect">
            <a:avLst/>
          </a:prstGeom>
          <a:noFill/>
        </p:spPr>
      </p:pic>
      <p:pic>
        <p:nvPicPr>
          <p:cNvPr id="7" name="Picture 8" descr="Ð¡Ð²ÑÑÐ»Ð¸Ð½Ð° Ð²ÑÐ´ Nata Nata."/>
          <p:cNvPicPr>
            <a:picLocks noChangeAspect="1" noChangeArrowheads="1"/>
          </p:cNvPicPr>
          <p:nvPr/>
        </p:nvPicPr>
        <p:blipFill>
          <a:blip r:embed="rId6"/>
          <a:srcRect t="20000"/>
          <a:stretch>
            <a:fillRect/>
          </a:stretch>
        </p:blipFill>
        <p:spPr bwMode="auto">
          <a:xfrm>
            <a:off x="4826000" y="4191000"/>
            <a:ext cx="4064000" cy="2438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txBody>
          <a:bodyPr>
            <a:noAutofit/>
          </a:bodyPr>
          <a:lstStyle/>
          <a:p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22 лютого Разом з учнями 10-А класу на творчій зустрічі з талантами </a:t>
            </a:r>
            <a:r>
              <a:rPr lang="uk-UA" sz="2000" b="1" dirty="0" err="1" smtClean="0">
                <a:latin typeface="Times New Roman" pitchFamily="18" charset="0"/>
                <a:cs typeface="Times New Roman" pitchFamily="18" charset="0"/>
              </a:rPr>
              <a:t>рідног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краю, присвяченій Дню рідної мови у бібліотеці № 8 </a:t>
            </a:r>
            <a:br>
              <a:rPr lang="uk-UA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(вчитель </a:t>
            </a:r>
            <a:r>
              <a:rPr lang="uk-UA" sz="2000" b="1" dirty="0" err="1" smtClean="0">
                <a:latin typeface="Times New Roman" pitchFamily="18" charset="0"/>
                <a:cs typeface="Times New Roman" pitchFamily="18" charset="0"/>
              </a:rPr>
              <a:t>Кучерук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С. П., бібліотекар </a:t>
            </a:r>
            <a:r>
              <a:rPr lang="uk-UA" sz="2000" b="1" dirty="0" err="1" smtClean="0">
                <a:latin typeface="Times New Roman" pitchFamily="18" charset="0"/>
                <a:cs typeface="Times New Roman" pitchFamily="18" charset="0"/>
              </a:rPr>
              <a:t>Гаврон</a:t>
            </a:r>
            <a:r>
              <a:rPr lang="uk-UA" sz="2000" b="1" dirty="0" smtClean="0">
                <a:latin typeface="Times New Roman" pitchFamily="18" charset="0"/>
                <a:cs typeface="Times New Roman" pitchFamily="18" charset="0"/>
              </a:rPr>
              <a:t> М.Є. )</a:t>
            </a:r>
            <a:endParaRPr lang="uk-UA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42" name="Picture 2" descr="https://scontent.fiev5-1.fna.fbcdn.net/v/t1.0-9/52417112_184426652531455_6007597196180979712_n.jpg?_nc_cat=109&amp;_nc_ht=scontent.fiev5-1.fna&amp;oh=5202df9dbb56cff2b753075353fdcb0b&amp;oe=5D45A33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524000"/>
            <a:ext cx="3996268" cy="2247901"/>
          </a:xfrm>
          <a:prstGeom prst="rect">
            <a:avLst/>
          </a:prstGeom>
          <a:noFill/>
        </p:spPr>
      </p:pic>
      <p:pic>
        <p:nvPicPr>
          <p:cNvPr id="4" name="Picture 2" descr="Ð¡Ð²ÑÑÐ»Ð¸Ð½Ð° Ð²ÑÐ´ Ð¡Ð²ÑÑÐ»Ð°Ð½Ð¸ ÐÑÑÐµÑÑÐº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86400" y="1524000"/>
            <a:ext cx="3251200" cy="2438400"/>
          </a:xfrm>
          <a:prstGeom prst="rect">
            <a:avLst/>
          </a:prstGeom>
          <a:noFill/>
        </p:spPr>
      </p:pic>
      <p:pic>
        <p:nvPicPr>
          <p:cNvPr id="5" name="Picture 6" descr="Ð¡Ð²ÑÑÐ»Ð¸Ð½Ð° Ð²ÑÐ´ Ð¡Ð²ÑÑÐ»Ð°Ð½Ð¸ ÐÑÑÐµÑÑÐº."/>
          <p:cNvPicPr>
            <a:picLocks noChangeAspect="1" noChangeArrowheads="1"/>
          </p:cNvPicPr>
          <p:nvPr/>
        </p:nvPicPr>
        <p:blipFill>
          <a:blip r:embed="rId5"/>
          <a:srcRect l="3333" t="25833" r="24445" b="8333"/>
          <a:stretch>
            <a:fillRect/>
          </a:stretch>
        </p:blipFill>
        <p:spPr bwMode="auto">
          <a:xfrm>
            <a:off x="1676400" y="3810000"/>
            <a:ext cx="2362200" cy="2870981"/>
          </a:xfrm>
          <a:prstGeom prst="rect">
            <a:avLst/>
          </a:prstGeom>
          <a:noFill/>
        </p:spPr>
      </p:pic>
      <p:pic>
        <p:nvPicPr>
          <p:cNvPr id="6" name="Picture 4" descr="Ð¡Ð²ÑÑÐ»Ð¸Ð½Ð° Ð²ÑÐ´ Ð¡Ð²ÑÑÐ»Ð°Ð½Ð¸ ÐÑÑÐµÑÑÐº.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00600" y="4038600"/>
            <a:ext cx="3352800" cy="2514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88066" name="Picture 2" descr="Ð¡Ð²ÑÑÐ»Ð¸Ð½Ð° Ð²ÑÐ´ ÐÐ°ÑÐ°Ð»ÑÑ ÐÐ¾Ð¼Ð±ÑÐ¾Ð²ÑÑÐºÐ¾Ñ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95400"/>
            <a:ext cx="9144000" cy="5143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129026" name="Picture 2" descr="Ð¡Ð²ÑÑÐ»Ð¸Ð½Ð° Ð²ÑÐ´ Ruslana Yashkin."/>
          <p:cNvPicPr>
            <a:picLocks noChangeAspect="1" noChangeArrowheads="1"/>
          </p:cNvPicPr>
          <p:nvPr/>
        </p:nvPicPr>
        <p:blipFill>
          <a:blip r:embed="rId3"/>
          <a:srcRect t="20000" b="8333"/>
          <a:stretch>
            <a:fillRect/>
          </a:stretch>
        </p:blipFill>
        <p:spPr bwMode="auto">
          <a:xfrm>
            <a:off x="228600" y="1219200"/>
            <a:ext cx="4007145" cy="5105400"/>
          </a:xfrm>
          <a:prstGeom prst="rect">
            <a:avLst/>
          </a:prstGeom>
          <a:noFill/>
        </p:spPr>
      </p:pic>
      <p:pic>
        <p:nvPicPr>
          <p:cNvPr id="129028" name="Picture 4" descr="Ð¡Ð²ÑÑÐ»Ð¸Ð½Ð° Ð²ÑÐ´ Ruslana Yashkin.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68799" y="3276599"/>
            <a:ext cx="4775201" cy="3581401"/>
          </a:xfrm>
          <a:prstGeom prst="rect">
            <a:avLst/>
          </a:prstGeom>
          <a:noFill/>
        </p:spPr>
      </p:pic>
      <p:pic>
        <p:nvPicPr>
          <p:cNvPr id="129030" name="Picture 6" descr="Ð¡Ð²ÑÑÐ»Ð¸Ð½Ð° Ð²ÑÐ´ Ruslana Yashkin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1600" y="228600"/>
            <a:ext cx="3810000" cy="2857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915400" cy="1143000"/>
          </a:xfrm>
        </p:spPr>
        <p:txBody>
          <a:bodyPr>
            <a:noAutofit/>
          </a:bodyPr>
          <a:lstStyle/>
          <a:p>
            <a:r>
              <a:rPr lang="uk-UA" sz="3000" b="1" dirty="0" smtClean="0">
                <a:latin typeface="Times New Roman" pitchFamily="18" charset="0"/>
                <a:cs typeface="Times New Roman" pitchFamily="18" charset="0"/>
              </a:rPr>
              <a:t>Робота педагога-організатора </a:t>
            </a:r>
            <a:br>
              <a:rPr lang="uk-UA" sz="3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000" b="1" dirty="0" smtClean="0">
                <a:latin typeface="Times New Roman" pitchFamily="18" charset="0"/>
                <a:cs typeface="Times New Roman" pitchFamily="18" charset="0"/>
              </a:rPr>
              <a:t>та учнівського парламенту КОД</a:t>
            </a:r>
            <a:br>
              <a:rPr lang="uk-UA" sz="3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000" b="1" dirty="0" smtClean="0">
                <a:latin typeface="Times New Roman" pitchFamily="18" charset="0"/>
                <a:cs typeface="Times New Roman" pitchFamily="18" charset="0"/>
              </a:rPr>
              <a:t>(Інформація про заходи звучала вище)</a:t>
            </a:r>
            <a:endParaRPr lang="uk-UA" sz="3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600200"/>
            <a:ext cx="8610600" cy="4525963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uk-UA" dirty="0" smtClean="0"/>
              <a:t>Засідання учнівського парламенту щомісяця (</a:t>
            </a:r>
            <a:r>
              <a:rPr lang="uk-UA" dirty="0" err="1" smtClean="0"/>
              <a:t>Секелик</a:t>
            </a:r>
            <a:r>
              <a:rPr lang="uk-UA" dirty="0" smtClean="0"/>
              <a:t> І.І.):</a:t>
            </a:r>
            <a:br>
              <a:rPr lang="uk-UA" dirty="0" smtClean="0"/>
            </a:br>
            <a:r>
              <a:rPr lang="uk-UA" dirty="0" smtClean="0"/>
              <a:t>- «Що для мене учнівське самоврядування?»</a:t>
            </a:r>
            <a:br>
              <a:rPr lang="uk-UA" dirty="0" smtClean="0"/>
            </a:br>
            <a:r>
              <a:rPr lang="uk-UA" dirty="0" smtClean="0"/>
              <a:t>- «Риси успішної людини»</a:t>
            </a:r>
          </a:p>
          <a:p>
            <a:pPr lvl="0"/>
            <a:r>
              <a:rPr lang="uk-UA" dirty="0" smtClean="0"/>
              <a:t>«Розвиваємо лідерські та комунікативні здібності»</a:t>
            </a:r>
          </a:p>
          <a:p>
            <a:r>
              <a:rPr lang="uk-UA" dirty="0" smtClean="0"/>
              <a:t>- «Лідер у кожному з нас»</a:t>
            </a:r>
          </a:p>
          <a:p>
            <a:r>
              <a:rPr lang="uk-UA" dirty="0" smtClean="0"/>
              <a:t>Учнівське дозвілля – дискотеки (</a:t>
            </a:r>
            <a:r>
              <a:rPr lang="uk-UA" dirty="0" err="1" smtClean="0"/>
              <a:t>Секелик</a:t>
            </a:r>
            <a:r>
              <a:rPr lang="uk-UA" dirty="0" smtClean="0"/>
              <a:t> І.І.)</a:t>
            </a:r>
          </a:p>
          <a:p>
            <a:pPr lvl="0"/>
            <a:r>
              <a:rPr lang="uk-UA" dirty="0" smtClean="0"/>
              <a:t>Участь у міському етапі обласного конкурсу «</a:t>
            </a:r>
            <a:r>
              <a:rPr lang="uk-UA" dirty="0" err="1" smtClean="0"/>
              <a:t>Виховник</a:t>
            </a:r>
            <a:r>
              <a:rPr lang="uk-UA" dirty="0" smtClean="0"/>
              <a:t> - 2019» (травень). Результатів ще нема. (</a:t>
            </a:r>
            <a:r>
              <a:rPr lang="uk-UA" dirty="0" err="1" smtClean="0"/>
              <a:t>Секелик</a:t>
            </a:r>
            <a:r>
              <a:rPr lang="uk-UA" dirty="0" smtClean="0"/>
              <a:t> І.І.)</a:t>
            </a:r>
          </a:p>
          <a:p>
            <a:r>
              <a:rPr lang="ru-RU" dirty="0" smtClean="0"/>
              <a:t>Проект "</a:t>
            </a:r>
            <a:r>
              <a:rPr lang="ru-RU" dirty="0" err="1" smtClean="0"/>
              <a:t>Лідер</a:t>
            </a:r>
            <a:r>
              <a:rPr lang="ru-RU" dirty="0" smtClean="0"/>
              <a:t> у кожному </a:t>
            </a:r>
            <a:r>
              <a:rPr lang="ru-RU" dirty="0" err="1" smtClean="0"/>
              <a:t>з</a:t>
            </a:r>
            <a:r>
              <a:rPr lang="ru-RU" dirty="0" smtClean="0"/>
              <a:t> нас" </a:t>
            </a:r>
            <a:r>
              <a:rPr lang="ru-RU" dirty="0" err="1" smtClean="0"/>
              <a:t>надруковано</a:t>
            </a:r>
            <a:r>
              <a:rPr lang="ru-RU" dirty="0" smtClean="0"/>
              <a:t> у </a:t>
            </a:r>
            <a:r>
              <a:rPr lang="ru-RU" dirty="0" err="1" smtClean="0"/>
              <a:t>журналі</a:t>
            </a:r>
            <a:r>
              <a:rPr lang="ru-RU" dirty="0" smtClean="0"/>
              <a:t> </a:t>
            </a:r>
            <a:r>
              <a:rPr lang="ru-RU" dirty="0" err="1" smtClean="0"/>
              <a:t>Шкільний</a:t>
            </a:r>
            <a:r>
              <a:rPr lang="ru-RU" dirty="0" smtClean="0"/>
              <a:t> </a:t>
            </a:r>
            <a:r>
              <a:rPr lang="ru-RU" dirty="0" err="1" smtClean="0"/>
              <a:t>світ</a:t>
            </a:r>
            <a:r>
              <a:rPr lang="ru-RU" dirty="0" smtClean="0"/>
              <a:t>, № 1, 2019 р. (</a:t>
            </a:r>
            <a:r>
              <a:rPr lang="ru-RU" dirty="0" err="1" smtClean="0"/>
              <a:t>Секелик</a:t>
            </a:r>
            <a:r>
              <a:rPr lang="ru-RU" dirty="0" smtClean="0"/>
              <a:t> І.І.)</a:t>
            </a:r>
            <a:endParaRPr lang="uk-UA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ÐÐ°ÑÑÐ¸Ð½ÐºÐ¸ Ð¿Ð¾ Ð·Ð°Ð¿ÑÐ¾ÑÑ ÑÐ¾Ð½ Ð´Ð»Ñ Ð¿ÑÐµÐ·ÐµÐ½ÑÐ°ÑÑÑ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52402" y="1"/>
          <a:ext cx="8991598" cy="6693942"/>
        </p:xfrm>
        <a:graphic>
          <a:graphicData uri="http://schemas.openxmlformats.org/drawingml/2006/table">
            <a:tbl>
              <a:tblPr/>
              <a:tblGrid>
                <a:gridCol w="3205699"/>
                <a:gridCol w="1544234"/>
                <a:gridCol w="4241665"/>
              </a:tblGrid>
              <a:tr h="4571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Назва</a:t>
                      </a:r>
                      <a:r>
                        <a:rPr lang="ru-RU" sz="2100" b="1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заходу</a:t>
                      </a:r>
                      <a:endParaRPr lang="uk-UA" sz="2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b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Місце проведення</a:t>
                      </a:r>
                      <a:endParaRPr lang="uk-UA" sz="2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b="1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Відповідальні</a:t>
                      </a:r>
                      <a:endParaRPr lang="uk-UA" sz="2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032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Презентація</a:t>
                      </a: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книги «</a:t>
                      </a:r>
                      <a:r>
                        <a:rPr lang="ru-RU" sz="2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Перші</a:t>
                      </a: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2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Геретівські</a:t>
                      </a: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2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читання</a:t>
                      </a: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» </a:t>
                      </a:r>
                      <a:r>
                        <a:rPr lang="ru-RU" sz="2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присвячена</a:t>
                      </a: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80 – </a:t>
                      </a:r>
                      <a:r>
                        <a:rPr lang="ru-RU" sz="2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й</a:t>
                      </a: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2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річниці</a:t>
                      </a: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2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з</a:t>
                      </a: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дня </a:t>
                      </a:r>
                      <a:r>
                        <a:rPr lang="ru-RU" sz="2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народження</a:t>
                      </a: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І. </a:t>
                      </a:r>
                      <a:r>
                        <a:rPr lang="ru-RU" sz="2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Герети</a:t>
                      </a:r>
                      <a:endParaRPr lang="uk-UA" sz="2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Обласний</a:t>
                      </a: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2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архів</a:t>
                      </a:r>
                      <a:endParaRPr lang="uk-UA" sz="2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Макавчук</a:t>
                      </a: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Ю.Р., </a:t>
                      </a:r>
                      <a:r>
                        <a:rPr lang="ru-RU" sz="2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Мацишин</a:t>
                      </a: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Н.М., </a:t>
                      </a:r>
                      <a:r>
                        <a:rPr lang="ru-RU" sz="2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Сосновська</a:t>
                      </a: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О., </a:t>
                      </a:r>
                      <a:r>
                        <a:rPr lang="ru-RU" sz="2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Казаєва</a:t>
                      </a: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Н.А.,</a:t>
                      </a:r>
                      <a:endParaRPr lang="uk-UA" sz="2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Гайда</a:t>
                      </a: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С.А.,</a:t>
                      </a:r>
                      <a:endParaRPr lang="uk-UA" sz="2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Харатін</a:t>
                      </a: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Н.О.</a:t>
                      </a:r>
                      <a:endParaRPr lang="uk-UA" sz="2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6936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Урочиста</a:t>
                      </a: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2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посвята</a:t>
                      </a: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у </a:t>
                      </a:r>
                      <a:r>
                        <a:rPr lang="ru-RU" sz="2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науково-мистецьку</a:t>
                      </a: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родину </a:t>
                      </a:r>
                      <a:r>
                        <a:rPr lang="ru-RU" sz="2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учнів</a:t>
                      </a: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2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першого</a:t>
                      </a: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2100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класу</a:t>
                      </a:r>
                      <a:endParaRPr lang="uk-UA" sz="2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Актова</a:t>
                      </a: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зала</a:t>
                      </a:r>
                      <a:endParaRPr lang="uk-UA" sz="2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Дмитришин</a:t>
                      </a: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О.В., </a:t>
                      </a:r>
                      <a:r>
                        <a:rPr lang="ru-RU" sz="2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Домбровська</a:t>
                      </a: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Н.М., </a:t>
                      </a:r>
                      <a:endParaRPr lang="uk-UA" sz="2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Рудак С.В., </a:t>
                      </a:r>
                      <a:r>
                        <a:rPr lang="ru-RU" sz="2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Кузнєцова</a:t>
                      </a: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Н.В., </a:t>
                      </a:r>
                      <a:r>
                        <a:rPr lang="ru-RU" sz="2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Мацишин</a:t>
                      </a: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Н.М</a:t>
                      </a:r>
                      <a:endParaRPr lang="uk-UA" sz="2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58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Виставка учнівських робіт художнього відділу.</a:t>
                      </a:r>
                      <a:endParaRPr lang="uk-UA" sz="2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Вестибюль </a:t>
                      </a:r>
                      <a:endParaRPr lang="uk-UA" sz="2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Томбоштейн</a:t>
                      </a: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Т.Р.</a:t>
                      </a:r>
                      <a:endParaRPr lang="uk-UA" sz="2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Вч.образ</a:t>
                      </a: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2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мистц</a:t>
                      </a: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</a:t>
                      </a:r>
                      <a:endParaRPr lang="uk-UA" sz="2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506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Виставка – огляд осінніх композицій «Щедра осінь», благодійний ярмарок</a:t>
                      </a:r>
                      <a:endParaRPr lang="uk-UA" sz="2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Вестибюль</a:t>
                      </a:r>
                      <a:endParaRPr lang="uk-UA" sz="2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Секелик</a:t>
                      </a: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І.І.</a:t>
                      </a:r>
                      <a:endParaRPr lang="uk-UA" sz="2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Дмитришин</a:t>
                      </a: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О.В.</a:t>
                      </a:r>
                      <a:endParaRPr lang="uk-UA" sz="2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41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Осінній</a:t>
                      </a: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ярмарок</a:t>
                      </a:r>
                      <a:endParaRPr lang="uk-UA" sz="2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Вестибюль</a:t>
                      </a:r>
                      <a:endParaRPr lang="uk-UA" sz="210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Дмитришин</a:t>
                      </a: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О.В.</a:t>
                      </a:r>
                      <a:endParaRPr lang="uk-UA" sz="2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Кл. </a:t>
                      </a:r>
                      <a:r>
                        <a:rPr lang="ru-RU" sz="2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кер</a:t>
                      </a: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. </a:t>
                      </a:r>
                      <a:r>
                        <a:rPr lang="ru-RU" sz="2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початкової</a:t>
                      </a:r>
                      <a:r>
                        <a:rPr lang="ru-RU" sz="2100" dirty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2100" dirty="0" err="1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школи</a:t>
                      </a:r>
                      <a:endParaRPr lang="uk-UA" sz="21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55604" marR="5560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982</TotalTime>
  <Words>3718</Words>
  <PresentationFormat>Экран (4:3)</PresentationFormat>
  <Paragraphs>511</Paragraphs>
  <Slides>114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114</vt:i4>
      </vt:variant>
    </vt:vector>
  </HeadingPairs>
  <TitlesOfParts>
    <vt:vector size="115" baseType="lpstr">
      <vt:lpstr>Office Theme</vt:lpstr>
      <vt:lpstr>Виховна робота</vt:lpstr>
      <vt:lpstr>Слайд 2</vt:lpstr>
      <vt:lpstr>Відкриті класні заходи</vt:lpstr>
      <vt:lpstr>Слайд 4</vt:lpstr>
      <vt:lpstr>Слайд 5</vt:lpstr>
      <vt:lpstr> Вистава «Лісова казка»  за участю учнів 2 Б класу.  Над постановкою працювали: Рябова Софія Іванівна та Кузнєцова Надія Василівна.  7 лютого. </vt:lpstr>
      <vt:lpstr>Майстер – клас “Оздоблення та виготовлення пасхальних яєць та кроликів”   Мороз  Т.Р.    3-В клас</vt:lpstr>
      <vt:lpstr>Загальношкільні :</vt:lpstr>
      <vt:lpstr>Слайд 9</vt:lpstr>
      <vt:lpstr>Слайд 10</vt:lpstr>
      <vt:lpstr>До Дня народження В.О. Сухомлинського. Інсценізації творів. </vt:lpstr>
      <vt:lpstr>Слайд 12</vt:lpstr>
      <vt:lpstr>Святкова лінійка “Йорданське водохреща”</vt:lpstr>
      <vt:lpstr>Слайд 14</vt:lpstr>
      <vt:lpstr>Слайд 15</vt:lpstr>
      <vt:lpstr>Слайд 16</vt:lpstr>
      <vt:lpstr>Шкільна виставка “Замість ялинки – зимовий букет”</vt:lpstr>
      <vt:lpstr>  Заходи до  Дня Чорнобильської трагедії. (Класні керівники. 1-11 класи )  </vt:lpstr>
      <vt:lpstr>Слайд 19</vt:lpstr>
      <vt:lpstr>Слайд 20</vt:lpstr>
      <vt:lpstr>Слайд 21</vt:lpstr>
      <vt:lpstr>Вальс, вальс (Сосновська О.С.) </vt:lpstr>
      <vt:lpstr>Майстер – клас з писанкарства з народним майстром України Я. Осадцою.   3-А клас Демків Л.Р.</vt:lpstr>
      <vt:lpstr>Яворська О.М., 6-Б, 5-Б класи</vt:lpstr>
      <vt:lpstr>Слайд 25</vt:lpstr>
      <vt:lpstr>Майстер-клас  із Народним майстром Ростиславом Крамаром творча майстерня «Палітра тепла» ( 6-А, Яворська О.М., Ліпська А.І., Чмиленко О.)</vt:lpstr>
      <vt:lpstr>Виставка “Зустрічаємо Великдень”та майстер – клас від художнього відділу. (Ліпська А.І., Мийник Т.Р., класні керівники1-11 класів)</vt:lpstr>
      <vt:lpstr>Слайд 28</vt:lpstr>
      <vt:lpstr>Слайд 29</vt:lpstr>
      <vt:lpstr>Тиждень права (Казаєва Н.А., Насалик Н.В.)</vt:lpstr>
      <vt:lpstr>Слайд 31</vt:lpstr>
      <vt:lpstr>Міжнародний день рідної мови (Вчителі: Яшкін Р.М., Писуляк Н.В., Кучерук С.П.)</vt:lpstr>
      <vt:lpstr>Слайд 33</vt:lpstr>
      <vt:lpstr>Слайд 34</vt:lpstr>
      <vt:lpstr>Конференція “Походження та розвиток української мови і її значення в житті людини”    Вчитель:  Кучерук С.П., 10-А клас</vt:lpstr>
      <vt:lpstr>Тиждень математики, фізики </vt:lpstr>
      <vt:lpstr>14 лютого  Святковий концерт до дня Валентина та Стрітення. (Секелик І.І., Дмитришин О.В., учнівський парламент)  </vt:lpstr>
      <vt:lpstr>21 лютого концерт-реквієм   (Відповідальні: Дмитришин О.В., Секелик І.І.) «Героїв країна - моя Україна…» </vt:lpstr>
      <vt:lpstr>День цивільного захисту (Секелик Н.Д.)</vt:lpstr>
      <vt:lpstr>21 березня учні та вчителі у флешмобі різнобарвних шкарпеток підтримали День людей із синдромом Дауна. А ще придбали шкарпетки, виторг від яких піде на благодійність.  (Дмитришин О.В., Домбровська Н.М.) </vt:lpstr>
      <vt:lpstr>Слайд 41</vt:lpstr>
      <vt:lpstr>Флеш моб “Палітра кольорів” - “Ми любимо Україну”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Акція “Від серця до серця”, “Живи серденько, живи !” (Данилишин О.В., Потішна І.І., учні 9-Б)</vt:lpstr>
      <vt:lpstr>Слайд 51</vt:lpstr>
      <vt:lpstr>Акція “Алея випускників”</vt:lpstr>
      <vt:lpstr>Концерт – презентація колективу гуртка ансамблю бандуристів. (21 березня.)  Керівник Євгентівна М.В.</vt:lpstr>
      <vt:lpstr>Свято “ Останнього дзвоника ”</vt:lpstr>
      <vt:lpstr>Міські заходи</vt:lpstr>
      <vt:lpstr>Слайд 56</vt:lpstr>
      <vt:lpstr>Слайд 57</vt:lpstr>
      <vt:lpstr>Слайд 58</vt:lpstr>
      <vt:lpstr>Слайд 59</vt:lpstr>
      <vt:lpstr>Слайд 60</vt:lpstr>
      <vt:lpstr>Кінохвилька</vt:lpstr>
      <vt:lpstr>Слайд 62</vt:lpstr>
      <vt:lpstr>Слайд 63</vt:lpstr>
      <vt:lpstr>Міський етап обласного фестивалю-конкурсу духовної пісні, керівник О.А.Купецька, концертмейстери І.В.Маловічко та С.М.Маловічко.  І місце </vt:lpstr>
      <vt:lpstr>  9 березня . Шевченківський флешмоб біля пам'ятника Кобзарю з нагоди 205-річчя від дня народження. “Ми чуємо тебе, Кобзарю, крізь століття. У росяні вінки заплетені суцвіття До ніг тобі, титане, кладемо...” (Яшкін Р.М., Писуляк Н.П., Рудак С.В.)</vt:lpstr>
      <vt:lpstr>Слайд 66</vt:lpstr>
      <vt:lpstr>На мистецько-патріотичному фестивалі "Вставай Сонце" з Президентом України Петром Порошенко.  25 березня</vt:lpstr>
      <vt:lpstr>Слайд 68</vt:lpstr>
      <vt:lpstr>Слайд 69</vt:lpstr>
      <vt:lpstr>VІІ Науковий пікнік</vt:lpstr>
      <vt:lpstr>Слайд 71</vt:lpstr>
      <vt:lpstr>Слайд 72</vt:lpstr>
      <vt:lpstr>Марш “Героїв”</vt:lpstr>
      <vt:lpstr>Обласні, Всеукраїнські, міжнародні  конкурси </vt:lpstr>
      <vt:lpstr>Слайд 75</vt:lpstr>
      <vt:lpstr>Слайд 76</vt:lpstr>
      <vt:lpstr>Слайд 77</vt:lpstr>
      <vt:lpstr>29 березня хор старших класів  Обласний фестиваль - конкурс духовної пісні.  Керівник Купецька О.А., концертмейстер Маловічко І.</vt:lpstr>
      <vt:lpstr>Слайд 79</vt:lpstr>
      <vt:lpstr>Слайд 80</vt:lpstr>
      <vt:lpstr>Слайд 81</vt:lpstr>
      <vt:lpstr>Слайд 82</vt:lpstr>
      <vt:lpstr>Слайд 83</vt:lpstr>
      <vt:lpstr> 12 травня хор школи взяв участь у міжнародному фестивалі духовного співу "Ave Maria"  в м. Кременець </vt:lpstr>
      <vt:lpstr>Акція, присвячена до дня Захисту Дітей, місто Харків, площа Свободи. Проект "Ми діти, ми-Всесвіт" </vt:lpstr>
      <vt:lpstr>Подорож у Харків з хором на грандіозний проект до дня захисту дітей</vt:lpstr>
      <vt:lpstr>Екскурсії </vt:lpstr>
      <vt:lpstr>Слайд 88</vt:lpstr>
      <vt:lpstr>Екскурсії по Закарпатті 6-А, 8-Б, 7-А</vt:lpstr>
      <vt:lpstr>7-Б у м.Трускавець</vt:lpstr>
      <vt:lpstr>Літній табір</vt:lpstr>
      <vt:lpstr>Робота завідувачки шкільної бібліотеки Гаврон М.Є.</vt:lpstr>
      <vt:lpstr>Слайд 93</vt:lpstr>
      <vt:lpstr>Слайд 94</vt:lpstr>
      <vt:lpstr>22 лютого Разом з учнями 10-А класу на творчій зустрічі з талантами рідног краю, присвяченій Дню рідної мови у бібліотеці № 8  (вчитель Кучерук С. П., бібліотекар Гаврон М.Є. )</vt:lpstr>
      <vt:lpstr>Слайд 96</vt:lpstr>
      <vt:lpstr>Слайд 97</vt:lpstr>
      <vt:lpstr>Робота педагога-організатора  та учнівського парламенту КОД (Інформація про заходи звучала вище)</vt:lpstr>
      <vt:lpstr>Слайд 99</vt:lpstr>
      <vt:lpstr>Слайд 100</vt:lpstr>
      <vt:lpstr>Слайд 101</vt:lpstr>
      <vt:lpstr>Робота соціального педагога Тимчук Л.Р.</vt:lpstr>
      <vt:lpstr>Слайд 103</vt:lpstr>
      <vt:lpstr>Слайд 104</vt:lpstr>
      <vt:lpstr>Слайд 105</vt:lpstr>
      <vt:lpstr>Робота практичного психолога Косминої Н.В.</vt:lpstr>
      <vt:lpstr>Слайд 107</vt:lpstr>
      <vt:lpstr>Слайд 108</vt:lpstr>
      <vt:lpstr>Слайд 109</vt:lpstr>
      <vt:lpstr>Слайд 110</vt:lpstr>
      <vt:lpstr>Слайд 111</vt:lpstr>
      <vt:lpstr>Слайд 112</vt:lpstr>
      <vt:lpstr>Слайд 113</vt:lpstr>
      <vt:lpstr>Слайд 114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Виховна робота</dc:title>
  <dc:creator>Галя</dc:creator>
  <cp:lastModifiedBy>Школа21</cp:lastModifiedBy>
  <cp:revision>45</cp:revision>
  <dcterms:created xsi:type="dcterms:W3CDTF">2019-05-25T10:38:23Z</dcterms:created>
  <dcterms:modified xsi:type="dcterms:W3CDTF">2019-06-11T10:36:15Z</dcterms:modified>
</cp:coreProperties>
</file>